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820" r:id="rId2"/>
    <p:sldMasterId id="2147483816" r:id="rId3"/>
  </p:sldMasterIdLst>
  <p:notesMasterIdLst>
    <p:notesMasterId r:id="rId105"/>
  </p:notesMasterIdLst>
  <p:handoutMasterIdLst>
    <p:handoutMasterId r:id="rId106"/>
  </p:handoutMasterIdLst>
  <p:sldIdLst>
    <p:sldId id="313" r:id="rId4"/>
    <p:sldId id="620" r:id="rId5"/>
    <p:sldId id="580" r:id="rId6"/>
    <p:sldId id="436" r:id="rId7"/>
    <p:sldId id="549" r:id="rId8"/>
    <p:sldId id="550" r:id="rId9"/>
    <p:sldId id="551" r:id="rId10"/>
    <p:sldId id="552" r:id="rId11"/>
    <p:sldId id="560" r:id="rId12"/>
    <p:sldId id="553" r:id="rId13"/>
    <p:sldId id="554" r:id="rId14"/>
    <p:sldId id="555" r:id="rId15"/>
    <p:sldId id="556" r:id="rId16"/>
    <p:sldId id="558" r:id="rId17"/>
    <p:sldId id="452" r:id="rId18"/>
    <p:sldId id="454" r:id="rId19"/>
    <p:sldId id="453" r:id="rId20"/>
    <p:sldId id="456" r:id="rId21"/>
    <p:sldId id="559" r:id="rId22"/>
    <p:sldId id="457" r:id="rId23"/>
    <p:sldId id="459" r:id="rId24"/>
    <p:sldId id="463" r:id="rId25"/>
    <p:sldId id="561" r:id="rId26"/>
    <p:sldId id="466" r:id="rId27"/>
    <p:sldId id="581" r:id="rId28"/>
    <p:sldId id="563" r:id="rId29"/>
    <p:sldId id="467" r:id="rId30"/>
    <p:sldId id="582" r:id="rId31"/>
    <p:sldId id="495" r:id="rId32"/>
    <p:sldId id="496" r:id="rId33"/>
    <p:sldId id="595" r:id="rId34"/>
    <p:sldId id="622" r:id="rId35"/>
    <p:sldId id="621" r:id="rId36"/>
    <p:sldId id="524" r:id="rId37"/>
    <p:sldId id="468" r:id="rId38"/>
    <p:sldId id="546" r:id="rId39"/>
    <p:sldId id="469" r:id="rId40"/>
    <p:sldId id="547" r:id="rId41"/>
    <p:sldId id="602" r:id="rId42"/>
    <p:sldId id="472" r:id="rId43"/>
    <p:sldId id="583" r:id="rId44"/>
    <p:sldId id="474" r:id="rId45"/>
    <p:sldId id="564" r:id="rId46"/>
    <p:sldId id="477" r:id="rId47"/>
    <p:sldId id="478" r:id="rId48"/>
    <p:sldId id="484" r:id="rId49"/>
    <p:sldId id="544" r:id="rId50"/>
    <p:sldId id="479" r:id="rId51"/>
    <p:sldId id="565" r:id="rId52"/>
    <p:sldId id="566" r:id="rId53"/>
    <p:sldId id="584" r:id="rId54"/>
    <p:sldId id="486" r:id="rId55"/>
    <p:sldId id="487" r:id="rId56"/>
    <p:sldId id="611" r:id="rId57"/>
    <p:sldId id="567" r:id="rId58"/>
    <p:sldId id="568" r:id="rId59"/>
    <p:sldId id="606" r:id="rId60"/>
    <p:sldId id="607" r:id="rId61"/>
    <p:sldId id="493" r:id="rId62"/>
    <p:sldId id="498" r:id="rId63"/>
    <p:sldId id="530" r:id="rId64"/>
    <p:sldId id="491" r:id="rId65"/>
    <p:sldId id="577" r:id="rId66"/>
    <p:sldId id="608" r:id="rId67"/>
    <p:sldId id="596" r:id="rId68"/>
    <p:sldId id="603" r:id="rId69"/>
    <p:sldId id="605" r:id="rId70"/>
    <p:sldId id="612" r:id="rId71"/>
    <p:sldId id="610" r:id="rId72"/>
    <p:sldId id="415" r:id="rId73"/>
    <p:sldId id="504" r:id="rId74"/>
    <p:sldId id="586" r:id="rId75"/>
    <p:sldId id="587" r:id="rId76"/>
    <p:sldId id="505" r:id="rId77"/>
    <p:sldId id="506" r:id="rId78"/>
    <p:sldId id="507" r:id="rId79"/>
    <p:sldId id="613" r:id="rId80"/>
    <p:sldId id="614" r:id="rId81"/>
    <p:sldId id="615" r:id="rId82"/>
    <p:sldId id="616" r:id="rId83"/>
    <p:sldId id="617" r:id="rId84"/>
    <p:sldId id="618" r:id="rId85"/>
    <p:sldId id="519" r:id="rId86"/>
    <p:sldId id="592" r:id="rId87"/>
    <p:sldId id="591" r:id="rId88"/>
    <p:sldId id="520" r:id="rId89"/>
    <p:sldId id="585" r:id="rId90"/>
    <p:sldId id="593" r:id="rId91"/>
    <p:sldId id="594" r:id="rId92"/>
    <p:sldId id="501" r:id="rId93"/>
    <p:sldId id="502" r:id="rId94"/>
    <p:sldId id="503" r:id="rId95"/>
    <p:sldId id="317" r:id="rId96"/>
    <p:sldId id="391" r:id="rId97"/>
    <p:sldId id="589" r:id="rId98"/>
    <p:sldId id="590" r:id="rId99"/>
    <p:sldId id="599" r:id="rId100"/>
    <p:sldId id="619" r:id="rId101"/>
    <p:sldId id="624" r:id="rId102"/>
    <p:sldId id="625" r:id="rId103"/>
    <p:sldId id="623" r:id="rId104"/>
  </p:sldIdLst>
  <p:sldSz cx="9906000" cy="6858000" type="A4"/>
  <p:notesSz cx="6797675" cy="9926638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">
          <p15:clr>
            <a:srgbClr val="A4A3A4"/>
          </p15:clr>
        </p15:guide>
        <p15:guide id="2" orient="horz" pos="3996">
          <p15:clr>
            <a:srgbClr val="A4A3A4"/>
          </p15:clr>
        </p15:guide>
        <p15:guide id="3" orient="horz" pos="4103">
          <p15:clr>
            <a:srgbClr val="A4A3A4"/>
          </p15:clr>
        </p15:guide>
        <p15:guide id="4" orient="horz" pos="2771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pos="5920">
          <p15:clr>
            <a:srgbClr val="A4A3A4"/>
          </p15:clr>
        </p15:guide>
        <p15:guide id="8" pos="3071">
          <p15:clr>
            <a:srgbClr val="A4A3A4"/>
          </p15:clr>
        </p15:guide>
        <p15:guide id="9" pos="308" userDrawn="1">
          <p15:clr>
            <a:srgbClr val="A4A3A4"/>
          </p15:clr>
        </p15:guide>
        <p15:guide id="10" pos="3320">
          <p15:clr>
            <a:srgbClr val="A4A3A4"/>
          </p15:clr>
        </p15:guide>
        <p15:guide id="11" pos="257">
          <p15:clr>
            <a:srgbClr val="A4A3A4"/>
          </p15:clr>
        </p15:guide>
        <p15:guide id="12" pos="3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730"/>
    <a:srgbClr val="DE3731"/>
    <a:srgbClr val="BCBDBC"/>
    <a:srgbClr val="095BBB"/>
    <a:srgbClr val="005BBB"/>
    <a:srgbClr val="E7770B"/>
    <a:srgbClr val="D60093"/>
    <a:srgbClr val="993300"/>
    <a:srgbClr val="00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88988" autoAdjust="0"/>
  </p:normalViewPr>
  <p:slideViewPr>
    <p:cSldViewPr showGuides="1">
      <p:cViewPr varScale="1">
        <p:scale>
          <a:sx n="145" d="100"/>
          <a:sy n="145" d="100"/>
        </p:scale>
        <p:origin x="1680" y="114"/>
      </p:cViewPr>
      <p:guideLst>
        <p:guide orient="horz" pos="249"/>
        <p:guide orient="horz" pos="3996"/>
        <p:guide orient="horz" pos="4103"/>
        <p:guide orient="horz" pos="2771"/>
        <p:guide orient="horz" pos="3793"/>
        <p:guide orient="horz" pos="1071"/>
        <p:guide pos="5920"/>
        <p:guide pos="3071"/>
        <p:guide pos="308"/>
        <p:guide pos="3320"/>
        <p:guide pos="257"/>
        <p:guide pos="3131"/>
      </p:guideLst>
    </p:cSldViewPr>
  </p:slideViewPr>
  <p:outlineViewPr>
    <p:cViewPr>
      <p:scale>
        <a:sx n="33" d="100"/>
        <a:sy n="33" d="100"/>
      </p:scale>
      <p:origin x="0" y="174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6" d="100"/>
          <a:sy n="126" d="100"/>
        </p:scale>
        <p:origin x="-4908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presProps" Target="presProps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theme" Target="theme/theme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B9014-FFD3-492F-8C52-37307A14499A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D7802-ED3D-4CE6-B3F4-C7E40D5DB39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9943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D1276-3DDD-4D24-881E-D6568286991B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EF65D-E132-43FC-ACA9-23A388E51EE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Im verlaufe dieser </a:t>
            </a:r>
            <a:r>
              <a:rPr lang="de-CH" dirty="0" err="1"/>
              <a:t>präsentation</a:t>
            </a:r>
            <a:r>
              <a:rPr lang="de-CH" dirty="0"/>
              <a:t> werdet</a:t>
            </a:r>
            <a:r>
              <a:rPr lang="de-CH" baseline="0" dirty="0"/>
              <a:t> ihr die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31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DA485-97CF-4E2C-93B8-39C09759E1E4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DA485-97CF-4E2C-93B8-39C09759E1E4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99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77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57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3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68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6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74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63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63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30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52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6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18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6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62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1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DA485-97CF-4E2C-93B8-39C09759E1E4}" type="slidenum">
              <a:rPr lang="de-DE" smtClean="0"/>
              <a:pPr/>
              <a:t>64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57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56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36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10E31-50E7-4CE1-BC85-8D308294C9EB}" type="slidenum">
              <a:rPr lang="de-CH" smtClean="0"/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5910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576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45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36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90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30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1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F65D-E132-43FC-ACA9-23A388E51EE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1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 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052" y="4941889"/>
            <a:ext cx="6707188" cy="865187"/>
          </a:xfrm>
        </p:spPr>
        <p:txBody>
          <a:bodyPr anchor="ctr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052" y="5807075"/>
            <a:ext cx="5381228" cy="431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77777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en-GB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0" y="4868863"/>
            <a:ext cx="9906000" cy="0"/>
          </a:xfrm>
          <a:prstGeom prst="line">
            <a:avLst/>
          </a:prstGeom>
          <a:noFill/>
          <a:ln w="57150">
            <a:solidFill>
              <a:srgbClr val="DE373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8" name="Grafik 7" descr="globe.png"/>
          <p:cNvPicPr>
            <a:picLocks noChangeAspect="1"/>
          </p:cNvPicPr>
          <p:nvPr userDrawn="1"/>
        </p:nvPicPr>
        <p:blipFill rotWithShape="1">
          <a:blip r:embed="rId2" cstate="print"/>
          <a:srcRect t="-1" r="14139" b="-7831"/>
          <a:stretch/>
        </p:blipFill>
        <p:spPr>
          <a:xfrm>
            <a:off x="5287" y="490861"/>
            <a:ext cx="2878372" cy="4342857"/>
          </a:xfrm>
          <a:prstGeom prst="rect">
            <a:avLst/>
          </a:prstGeom>
        </p:spPr>
      </p:pic>
      <p:pic>
        <p:nvPicPr>
          <p:cNvPr id="11" name="Grafik 10" descr="actifSource_3d-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41232" y="3766329"/>
            <a:ext cx="2638415" cy="103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18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4639"/>
            <a:ext cx="7343510" cy="92233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7988" y="1700214"/>
            <a:ext cx="4462462" cy="432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700214"/>
            <a:ext cx="4375150" cy="432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7742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541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4167301-7FE0-40CF-8E8F-89F972C81A9A}" type="datetimeFigureOut">
              <a:rPr lang="de-CH" smtClean="0"/>
              <a:pPr/>
              <a:t>18.03.2025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78E999AE-AA78-4BA8-B54F-4B87ACB749CA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5102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8669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348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127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161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8926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015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/>
              <a:t>Titelmasterformat durch Klicken bearbeiten</a:t>
            </a:r>
            <a:endParaRPr lang="da-DK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07988" y="1700212"/>
            <a:ext cx="8992394" cy="4321176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60355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5232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509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2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0105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8060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29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and right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8" y="1700212"/>
            <a:ext cx="4462462" cy="4321176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a-DK" dirty="0"/>
          </a:p>
        </p:txBody>
      </p:sp>
      <p:sp>
        <p:nvSpPr>
          <p:cNvPr id="6" name="Pladsholder til billede 5"/>
          <p:cNvSpPr>
            <a:spLocks noGrp="1"/>
          </p:cNvSpPr>
          <p:nvPr>
            <p:ph type="pic" sz="quarter" idx="10"/>
          </p:nvPr>
        </p:nvSpPr>
        <p:spPr>
          <a:xfrm>
            <a:off x="5032110" y="1700214"/>
            <a:ext cx="4368271" cy="4321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269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and left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110" y="1700214"/>
            <a:ext cx="4375150" cy="432117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a-DK" dirty="0"/>
          </a:p>
        </p:txBody>
      </p:sp>
      <p:sp>
        <p:nvSpPr>
          <p:cNvPr id="6" name="Pladsholder til billede 5"/>
          <p:cNvSpPr>
            <a:spLocks noGrp="1"/>
          </p:cNvSpPr>
          <p:nvPr>
            <p:ph type="pic" sz="quarter" idx="10"/>
          </p:nvPr>
        </p:nvSpPr>
        <p:spPr>
          <a:xfrm>
            <a:off x="507339" y="1700214"/>
            <a:ext cx="4368271" cy="4321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269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with 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a-DK"/>
          </a:p>
        </p:txBody>
      </p:sp>
      <p:sp>
        <p:nvSpPr>
          <p:cNvPr id="7" name="Pladsholder til billede 6"/>
          <p:cNvSpPr>
            <a:spLocks noGrp="1"/>
          </p:cNvSpPr>
          <p:nvPr>
            <p:ph type="pic" sz="quarter" idx="13"/>
          </p:nvPr>
        </p:nvSpPr>
        <p:spPr>
          <a:xfrm>
            <a:off x="507339" y="1700214"/>
            <a:ext cx="8893042" cy="4321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8" y="1700214"/>
            <a:ext cx="4462462" cy="43211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700214"/>
            <a:ext cx="4375150" cy="43211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269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8" y="1535113"/>
            <a:ext cx="4464182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988" y="2174875"/>
            <a:ext cx="4464182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a-D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a-DK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5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with 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a-DK"/>
          </a:p>
        </p:txBody>
      </p:sp>
      <p:sp>
        <p:nvSpPr>
          <p:cNvPr id="7" name="Pladsholder til billede 6"/>
          <p:cNvSpPr>
            <a:spLocks noGrp="1"/>
          </p:cNvSpPr>
          <p:nvPr>
            <p:ph type="pic" sz="quarter" idx="13"/>
          </p:nvPr>
        </p:nvSpPr>
        <p:spPr>
          <a:xfrm>
            <a:off x="507339" y="1700214"/>
            <a:ext cx="8893042" cy="4321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077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jpg"/><Relationship Id="rId7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7988" y="1700213"/>
            <a:ext cx="8993186" cy="442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9746" y="274639"/>
            <a:ext cx="734351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0" y="1484313"/>
            <a:ext cx="9906000" cy="0"/>
          </a:xfrm>
          <a:prstGeom prst="line">
            <a:avLst/>
          </a:prstGeom>
          <a:noFill/>
          <a:ln w="28575" cmpd="sng">
            <a:solidFill>
              <a:srgbClr val="DE373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16496" y="6381750"/>
            <a:ext cx="41036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8E3A1534-C2EC-3641-9EEE-917291C73F04}" type="datetime3">
              <a:rPr lang="en-GB" sz="600" b="1" smtClean="0">
                <a:solidFill>
                  <a:srgbClr val="777777"/>
                </a:solidFill>
                <a:cs typeface="Arial" charset="0"/>
              </a:rPr>
              <a:pPr eaLnBrk="1" hangingPunct="1">
                <a:spcBef>
                  <a:spcPct val="50000"/>
                </a:spcBef>
                <a:defRPr/>
              </a:pPr>
              <a:t>18 March, 2025</a:t>
            </a:fld>
            <a:r>
              <a:rPr lang="en-GB" sz="600" b="1" dirty="0">
                <a:solidFill>
                  <a:srgbClr val="777777"/>
                </a:solidFill>
                <a:cs typeface="Arial" charset="0"/>
              </a:rPr>
              <a:t> / Presentation title / Presenter / </a:t>
            </a:r>
            <a:fld id="{BEC3F05C-3430-6046-A7F6-985132A2DAF9}" type="slidenum">
              <a:rPr lang="en-GB" sz="600" b="1" smtClean="0">
                <a:solidFill>
                  <a:srgbClr val="777777"/>
                </a:solidFill>
                <a:cs typeface="Arial" charset="0"/>
              </a:rPr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en-GB" sz="600" dirty="0">
              <a:solidFill>
                <a:srgbClr val="777777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779" r:id="rId2"/>
    <p:sldLayoutId id="2147483791" r:id="rId3"/>
    <p:sldLayoutId id="2147483792" r:id="rId4"/>
    <p:sldLayoutId id="2147483793" r:id="rId5"/>
    <p:sldLayoutId id="2147483781" r:id="rId6"/>
    <p:sldLayoutId id="2147483782" r:id="rId7"/>
    <p:sldLayoutId id="2147483794" r:id="rId8"/>
    <p:sldLayoutId id="2147483783" r:id="rId9"/>
    <p:sldLayoutId id="2147483784" r:id="rId10"/>
    <p:sldLayoutId id="2147483789" r:id="rId11"/>
    <p:sldLayoutId id="2147483818" r:id="rId12"/>
    <p:sldLayoutId id="2147483819" r:id="rId1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>
          <a:solidFill>
            <a:srgbClr val="777777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ＭＳ Ｐゴシック" charset="0"/>
          <a:cs typeface="Arial" pitchFamily="-106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ＭＳ Ｐゴシック" charset="0"/>
          <a:cs typeface="Arial" pitchFamily="-106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ＭＳ Ｐゴシック" charset="0"/>
          <a:cs typeface="Arial" pitchFamily="-106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ＭＳ Ｐゴシック" charset="0"/>
          <a:cs typeface="Arial" pitchFamily="-106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Arial" pitchFamily="-106" charset="0"/>
          <a:cs typeface="Arial" pitchFamily="-10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Arial" pitchFamily="-106" charset="0"/>
          <a:cs typeface="Arial" pitchFamily="-10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Arial" pitchFamily="-106" charset="0"/>
          <a:cs typeface="Arial" pitchFamily="-10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Arial" pitchFamily="-106" charset="0"/>
          <a:cs typeface="Arial" pitchFamily="-106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FontTx/>
        <a:buBlip>
          <a:blip r:embed="rId15"/>
        </a:buBlip>
        <a:defRPr sz="1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361950" indent="-180975" algn="l" rtl="0" eaLnBrk="1" fontAlgn="base" hangingPunct="1">
        <a:spcBef>
          <a:spcPct val="20000"/>
        </a:spcBef>
        <a:spcAft>
          <a:spcPct val="0"/>
        </a:spcAft>
        <a:buFontTx/>
        <a:buBlip>
          <a:blip r:embed="rId16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714375" indent="-1714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895350" indent="-1809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24DA5-CCF6-4CA8-AF1C-5BE3C04A50D6}" type="datetimeFigureOut">
              <a:rPr lang="de-CH" smtClean="0"/>
              <a:t>18.03.2025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EB574-D388-4F54-9588-C408E698627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749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t="2884" b="15193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0"/>
          <a:stretch/>
        </p:blipFill>
        <p:spPr>
          <a:xfrm>
            <a:off x="4248408" y="-2138"/>
            <a:ext cx="5657592" cy="6860137"/>
          </a:xfrm>
          <a:prstGeom prst="rect">
            <a:avLst/>
          </a:prstGeom>
        </p:spPr>
      </p:pic>
      <p:pic>
        <p:nvPicPr>
          <p:cNvPr id="5" name="Bild 6" descr="komax_color_rgb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11" y="6030813"/>
            <a:ext cx="1512168" cy="6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7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>
          <a:solidFill>
            <a:srgbClr val="777777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ＭＳ Ｐゴシック" charset="0"/>
          <a:cs typeface="Arial" pitchFamily="-106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ＭＳ Ｐゴシック" charset="0"/>
          <a:cs typeface="Arial" pitchFamily="-106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ＭＳ Ｐゴシック" charset="0"/>
          <a:cs typeface="Arial" pitchFamily="-106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ＭＳ Ｐゴシック" charset="0"/>
          <a:cs typeface="Arial" pitchFamily="-106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Arial" pitchFamily="-106" charset="0"/>
          <a:cs typeface="Arial" pitchFamily="-10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Arial" pitchFamily="-106" charset="0"/>
          <a:cs typeface="Arial" pitchFamily="-10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Arial" pitchFamily="-106" charset="0"/>
          <a:cs typeface="Arial" pitchFamily="-10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77777"/>
          </a:solidFill>
          <a:latin typeface="Arial" pitchFamily="-106" charset="0"/>
          <a:ea typeface="Arial" pitchFamily="-106" charset="0"/>
          <a:cs typeface="Arial" pitchFamily="-106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FontTx/>
        <a:buBlip>
          <a:blip r:embed="rId6"/>
        </a:buBlip>
        <a:defRPr sz="1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361950" indent="-180975" algn="l" rtl="0" eaLnBrk="1" fontAlgn="base" hangingPunct="1">
        <a:spcBef>
          <a:spcPct val="20000"/>
        </a:spcBef>
        <a:spcAft>
          <a:spcPct val="0"/>
        </a:spcAft>
        <a:buFontTx/>
        <a:buBlip>
          <a:blip r:embed="rId7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714375" indent="-1714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895350" indent="-1809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8"/>
        </a:buBlip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8"/>
        </a:buBlip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8"/>
        </a:buBlip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8"/>
        </a:buBlip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ifsource.com/documentation/manual/tutorials/10_community/20_simple-service" TargetMode="External"/><Relationship Id="rId2" Type="http://schemas.openxmlformats.org/officeDocument/2006/relationships/hyperlink" Target="https://github.com/actifsource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m2m/atl/basicExamples_Patterns/" TargetMode="External"/><Relationship Id="rId2" Type="http://schemas.openxmlformats.org/officeDocument/2006/relationships/hyperlink" Target="http://www.eclipse.org/modeling/emf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MDSD </a:t>
            </a:r>
            <a:r>
              <a:rPr lang="de-CH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endParaRPr lang="de-CH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Grischa</a:t>
            </a:r>
            <a:r>
              <a:rPr lang="de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CH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Rutishauser</a:t>
            </a:r>
            <a:endParaRPr lang="de-CH" dirty="0"/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2000672" y="1268760"/>
            <a:ext cx="691276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accent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ＭＳ Ｐゴシック" charset="0"/>
                <a:cs typeface="Arial" pitchFamily="-106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ＭＳ Ｐゴシック" charset="0"/>
                <a:cs typeface="Arial" pitchFamily="-106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ＭＳ Ｐゴシック" charset="0"/>
                <a:cs typeface="Arial" pitchFamily="-106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ＭＳ Ｐゴシック" charset="0"/>
                <a:cs typeface="Arial" pitchFamily="-106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9pPr>
          </a:lstStyle>
          <a:p>
            <a:br>
              <a:rPr lang="en-US" b="1" kern="0" dirty="0"/>
            </a:br>
            <a:r>
              <a:rPr lang="de-CH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</a:t>
            </a:r>
            <a:r>
              <a:rPr lang="de-CH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Driven</a:t>
            </a:r>
            <a:r>
              <a:rPr lang="de-CH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Software Development (MDSD) für Embedded-Systeme</a:t>
            </a:r>
            <a:br>
              <a:rPr lang="de-CH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CH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 Architektur</a:t>
            </a:r>
            <a:br>
              <a:rPr lang="en-US" sz="2000" b="1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77489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Softwarekonzepte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7988" y="1700212"/>
            <a:ext cx="8992394" cy="432644"/>
          </a:xfrm>
        </p:spPr>
        <p:txBody>
          <a:bodyPr>
            <a:normAutofit lnSpcReduction="10000"/>
          </a:bodyPr>
          <a:lstStyle/>
          <a:p>
            <a:pPr lvl="0"/>
            <a:r>
              <a:rPr lang="de-CH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Jede Software besteht aus einer Vielzahl von Konzepten.</a:t>
            </a:r>
          </a:p>
          <a:p>
            <a:endParaRPr lang="de-CH" dirty="0"/>
          </a:p>
        </p:txBody>
      </p:sp>
      <p:grpSp>
        <p:nvGrpSpPr>
          <p:cNvPr id="4" name="Gruppieren 70"/>
          <p:cNvGrpSpPr/>
          <p:nvPr/>
        </p:nvGrpSpPr>
        <p:grpSpPr>
          <a:xfrm>
            <a:off x="3590597" y="2795583"/>
            <a:ext cx="2708691" cy="1785950"/>
            <a:chOff x="3314397" y="2500306"/>
            <a:chExt cx="2500330" cy="17859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Abgerundetes Rechteck 4"/>
            <p:cNvSpPr/>
            <p:nvPr/>
          </p:nvSpPr>
          <p:spPr>
            <a:xfrm>
              <a:off x="3314397" y="2500306"/>
              <a:ext cx="2500330" cy="17859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4056019" y="2500306"/>
              <a:ext cx="1025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Software</a:t>
              </a:r>
              <a:endPara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Gruppieren 38"/>
          <p:cNvGrpSpPr/>
          <p:nvPr/>
        </p:nvGrpSpPr>
        <p:grpSpPr>
          <a:xfrm>
            <a:off x="3832983" y="3652839"/>
            <a:ext cx="578279" cy="285752"/>
            <a:chOff x="1571604" y="2857496"/>
            <a:chExt cx="533796" cy="28575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Abgerundetes Rechteck 7"/>
            <p:cNvSpPr/>
            <p:nvPr/>
          </p:nvSpPr>
          <p:spPr>
            <a:xfrm>
              <a:off x="1571604" y="2857496"/>
              <a:ext cx="533796" cy="285752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" name="Gerade Verbindung 8"/>
            <p:cNvCxnSpPr/>
            <p:nvPr/>
          </p:nvCxnSpPr>
          <p:spPr>
            <a:xfrm>
              <a:off x="1657918" y="2928934"/>
              <a:ext cx="35719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>
              <a:off x="1661896" y="3000372"/>
              <a:ext cx="35719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>
              <a:off x="1661896" y="3062480"/>
              <a:ext cx="35719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45"/>
          <p:cNvGrpSpPr/>
          <p:nvPr/>
        </p:nvGrpSpPr>
        <p:grpSpPr>
          <a:xfrm>
            <a:off x="3832983" y="3152773"/>
            <a:ext cx="578279" cy="285752"/>
            <a:chOff x="1037808" y="3357562"/>
            <a:chExt cx="533796" cy="285752"/>
          </a:xfrm>
        </p:grpSpPr>
        <p:sp>
          <p:nvSpPr>
            <p:cNvPr id="13" name="Abgerundetes Rechteck 12"/>
            <p:cNvSpPr/>
            <p:nvPr/>
          </p:nvSpPr>
          <p:spPr>
            <a:xfrm>
              <a:off x="1037808" y="3357562"/>
              <a:ext cx="533796" cy="28575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4" name="Form 44"/>
            <p:cNvCxnSpPr>
              <a:stCxn id="13" idx="2"/>
              <a:endCxn id="13" idx="1"/>
            </p:cNvCxnSpPr>
            <p:nvPr/>
          </p:nvCxnSpPr>
          <p:spPr>
            <a:xfrm rot="5400000" flipH="1">
              <a:off x="1099819" y="3438427"/>
              <a:ext cx="142876" cy="266898"/>
            </a:xfrm>
            <a:prstGeom prst="bentConnector4">
              <a:avLst>
                <a:gd name="adj1" fmla="val -66666"/>
                <a:gd name="adj2" fmla="val 160928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53"/>
          <p:cNvGrpSpPr/>
          <p:nvPr/>
        </p:nvGrpSpPr>
        <p:grpSpPr>
          <a:xfrm>
            <a:off x="4623010" y="3662364"/>
            <a:ext cx="541738" cy="357190"/>
            <a:chOff x="1052684" y="4143380"/>
            <a:chExt cx="500066" cy="35719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6" name="Abgerundetes Rechteck 15"/>
            <p:cNvSpPr/>
            <p:nvPr/>
          </p:nvSpPr>
          <p:spPr>
            <a:xfrm>
              <a:off x="1052684" y="4143380"/>
              <a:ext cx="214314" cy="142876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Abgerundetes Rechteck 16"/>
            <p:cNvSpPr/>
            <p:nvPr/>
          </p:nvSpPr>
          <p:spPr>
            <a:xfrm>
              <a:off x="1338436" y="4143380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Abgerundetes Rechteck 17"/>
            <p:cNvSpPr/>
            <p:nvPr/>
          </p:nvSpPr>
          <p:spPr>
            <a:xfrm>
              <a:off x="1338436" y="4286256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Abgerundetes Rechteck 18"/>
            <p:cNvSpPr/>
            <p:nvPr/>
          </p:nvSpPr>
          <p:spPr>
            <a:xfrm>
              <a:off x="1338436" y="4429132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0" name="Gruppieren 56"/>
          <p:cNvGrpSpPr/>
          <p:nvPr/>
        </p:nvGrpSpPr>
        <p:grpSpPr>
          <a:xfrm>
            <a:off x="5521066" y="4152905"/>
            <a:ext cx="578279" cy="285752"/>
            <a:chOff x="1857356" y="3724276"/>
            <a:chExt cx="533796" cy="285752"/>
          </a:xfrm>
        </p:grpSpPr>
        <p:sp>
          <p:nvSpPr>
            <p:cNvPr id="21" name="Abgerundetes Rechteck 20"/>
            <p:cNvSpPr/>
            <p:nvPr/>
          </p:nvSpPr>
          <p:spPr>
            <a:xfrm>
              <a:off x="1857356" y="3724276"/>
              <a:ext cx="533796" cy="2857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Flussdiagramm: Magnetplattenspeicher 21"/>
            <p:cNvSpPr/>
            <p:nvPr/>
          </p:nvSpPr>
          <p:spPr>
            <a:xfrm>
              <a:off x="2005681" y="3786190"/>
              <a:ext cx="214314" cy="142876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61"/>
          <p:cNvGrpSpPr/>
          <p:nvPr/>
        </p:nvGrpSpPr>
        <p:grpSpPr>
          <a:xfrm>
            <a:off x="3781814" y="4143380"/>
            <a:ext cx="619129" cy="285752"/>
            <a:chOff x="1000100" y="4000504"/>
            <a:chExt cx="571504" cy="285752"/>
          </a:xfrm>
        </p:grpSpPr>
        <p:sp>
          <p:nvSpPr>
            <p:cNvPr id="24" name="Abgerundetes Rechteck 23"/>
            <p:cNvSpPr/>
            <p:nvPr/>
          </p:nvSpPr>
          <p:spPr>
            <a:xfrm>
              <a:off x="1285852" y="4000504"/>
              <a:ext cx="285752" cy="28575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5" name="Gerade Verbindung mit Pfeil 24"/>
            <p:cNvCxnSpPr>
              <a:stCxn id="24" idx="1"/>
            </p:cNvCxnSpPr>
            <p:nvPr/>
          </p:nvCxnSpPr>
          <p:spPr>
            <a:xfrm rot="10800000">
              <a:off x="1000100" y="4143380"/>
              <a:ext cx="285752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Abgerundetes Rechteck 25"/>
          <p:cNvSpPr/>
          <p:nvPr/>
        </p:nvSpPr>
        <p:spPr>
          <a:xfrm>
            <a:off x="5521066" y="3652839"/>
            <a:ext cx="578279" cy="2857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b="1" dirty="0">
                <a:solidFill>
                  <a:schemeClr val="bg1">
                    <a:lumMod val="50000"/>
                  </a:schemeClr>
                </a:solidFill>
              </a:rPr>
              <a:t>PL</a:t>
            </a:r>
            <a:endParaRPr lang="de-DE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Abgerundete rechteckige Legende 26"/>
          <p:cNvSpPr/>
          <p:nvPr/>
        </p:nvSpPr>
        <p:spPr>
          <a:xfrm>
            <a:off x="200472" y="2276872"/>
            <a:ext cx="2808311" cy="714380"/>
          </a:xfrm>
          <a:prstGeom prst="wedgeRoundRectCallout">
            <a:avLst>
              <a:gd name="adj1" fmla="val 88113"/>
              <a:gd name="adj2" fmla="val 8871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Komponenten</a:t>
            </a:r>
            <a:endParaRPr lang="de-DE" dirty="0"/>
          </a:p>
        </p:txBody>
      </p:sp>
      <p:sp>
        <p:nvSpPr>
          <p:cNvPr id="28" name="Abgerundete rechteckige Legende 27"/>
          <p:cNvSpPr/>
          <p:nvPr/>
        </p:nvSpPr>
        <p:spPr>
          <a:xfrm>
            <a:off x="200472" y="3068960"/>
            <a:ext cx="2880319" cy="1082805"/>
          </a:xfrm>
          <a:prstGeom prst="wedgeRoundRectCallout">
            <a:avLst>
              <a:gd name="adj1" fmla="val 84143"/>
              <a:gd name="adj2" fmla="val 1856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Schichten</a:t>
            </a:r>
          </a:p>
          <a:p>
            <a:pPr algn="ctr"/>
            <a:r>
              <a:rPr lang="de-CH" dirty="0"/>
              <a:t>Multi-Tier Architekturen</a:t>
            </a:r>
          </a:p>
          <a:p>
            <a:pPr algn="ctr"/>
            <a:r>
              <a:rPr lang="de-CH" dirty="0"/>
              <a:t>(</a:t>
            </a:r>
            <a:r>
              <a:rPr lang="de-CH" dirty="0" err="1"/>
              <a:t>Gui</a:t>
            </a:r>
            <a:r>
              <a:rPr lang="de-CH" dirty="0"/>
              <a:t>, </a:t>
            </a:r>
            <a:r>
              <a:rPr lang="de-CH" dirty="0" err="1"/>
              <a:t>Logic</a:t>
            </a:r>
            <a:r>
              <a:rPr lang="de-CH" dirty="0"/>
              <a:t>, Data…)</a:t>
            </a:r>
            <a:endParaRPr lang="de-DE" dirty="0"/>
          </a:p>
        </p:txBody>
      </p:sp>
      <p:sp>
        <p:nvSpPr>
          <p:cNvPr id="29" name="Abgerundete rechteckige Legende 28"/>
          <p:cNvSpPr/>
          <p:nvPr/>
        </p:nvSpPr>
        <p:spPr>
          <a:xfrm>
            <a:off x="200472" y="4221088"/>
            <a:ext cx="2808311" cy="714380"/>
          </a:xfrm>
          <a:prstGeom prst="wedgeRoundRectCallout">
            <a:avLst>
              <a:gd name="adj1" fmla="val 91774"/>
              <a:gd name="adj2" fmla="val -3561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Aspekte</a:t>
            </a:r>
            <a:endParaRPr lang="de-DE" dirty="0"/>
          </a:p>
        </p:txBody>
      </p:sp>
      <p:sp>
        <p:nvSpPr>
          <p:cNvPr id="30" name="Abgerundete rechteckige Legende 29"/>
          <p:cNvSpPr/>
          <p:nvPr/>
        </p:nvSpPr>
        <p:spPr>
          <a:xfrm>
            <a:off x="6887779" y="3212976"/>
            <a:ext cx="2385701" cy="714380"/>
          </a:xfrm>
          <a:prstGeom prst="wedgeRoundRectCallout">
            <a:avLst>
              <a:gd name="adj1" fmla="val -89674"/>
              <a:gd name="adj2" fmla="val 31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/>
              <a:t>Programmier-Sprache</a:t>
            </a:r>
            <a:endParaRPr lang="de-DE" sz="1600" dirty="0"/>
          </a:p>
        </p:txBody>
      </p:sp>
      <p:sp>
        <p:nvSpPr>
          <p:cNvPr id="31" name="Abgerundete rechteckige Legende 30"/>
          <p:cNvSpPr/>
          <p:nvPr/>
        </p:nvSpPr>
        <p:spPr>
          <a:xfrm>
            <a:off x="6887779" y="4221088"/>
            <a:ext cx="2385701" cy="714380"/>
          </a:xfrm>
          <a:prstGeom prst="wedgeRoundRectCallout">
            <a:avLst>
              <a:gd name="adj1" fmla="val -89674"/>
              <a:gd name="adj2" fmla="val -3694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Persistenz</a:t>
            </a:r>
            <a:endParaRPr lang="de-DE" dirty="0"/>
          </a:p>
        </p:txBody>
      </p:sp>
      <p:sp>
        <p:nvSpPr>
          <p:cNvPr id="32" name="Abgerundete rechteckige Legende 31"/>
          <p:cNvSpPr/>
          <p:nvPr/>
        </p:nvSpPr>
        <p:spPr>
          <a:xfrm>
            <a:off x="3792132" y="4867285"/>
            <a:ext cx="1779997" cy="714380"/>
          </a:xfrm>
          <a:prstGeom prst="wedgeRoundRectCallout">
            <a:avLst>
              <a:gd name="adj1" fmla="val 17171"/>
              <a:gd name="adj2" fmla="val -13028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Fach-Domäne</a:t>
            </a:r>
            <a:endParaRPr lang="de-DE" dirty="0"/>
          </a:p>
        </p:txBody>
      </p:sp>
      <p:sp>
        <p:nvSpPr>
          <p:cNvPr id="33" name="Legende mit Pfeil in vier Richtungen 32"/>
          <p:cNvSpPr/>
          <p:nvPr/>
        </p:nvSpPr>
        <p:spPr>
          <a:xfrm>
            <a:off x="5494738" y="3138485"/>
            <a:ext cx="619129" cy="357190"/>
          </a:xfrm>
          <a:prstGeom prst="quadArrowCallou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4" name="Abgerundete rechteckige Legende 33"/>
          <p:cNvSpPr/>
          <p:nvPr/>
        </p:nvSpPr>
        <p:spPr>
          <a:xfrm>
            <a:off x="6887779" y="2366955"/>
            <a:ext cx="2313693" cy="714380"/>
          </a:xfrm>
          <a:prstGeom prst="wedgeRoundRectCallout">
            <a:avLst>
              <a:gd name="adj1" fmla="val -91413"/>
              <a:gd name="adj2" fmla="val 7771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3rd-Party Bibliotheken und Frameworks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158711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C76E-0C07-750C-8937-DF0A7F3F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B6DB6D-3AC8-48F7-48B6-2091E584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Javamodel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67CCD6C-3A76-F973-3B39-C8DFB9BF332A}"/>
              </a:ext>
            </a:extLst>
          </p:cNvPr>
          <p:cNvCxnSpPr/>
          <p:nvPr/>
        </p:nvCxnSpPr>
        <p:spPr bwMode="auto">
          <a:xfrm>
            <a:off x="6393160" y="3933056"/>
            <a:ext cx="914400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8B7670F-0398-E2C9-92C0-9CD5209DD8C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664968" y="2901416"/>
            <a:ext cx="1281143" cy="8015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F2568A44-021D-2ADB-C20A-26C4385FB17F}"/>
              </a:ext>
            </a:extLst>
          </p:cNvPr>
          <p:cNvCxnSpPr/>
          <p:nvPr/>
        </p:nvCxnSpPr>
        <p:spPr bwMode="auto">
          <a:xfrm flipV="1">
            <a:off x="1064568" y="2060848"/>
            <a:ext cx="1152128" cy="595496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328A0D30-C3D8-367A-5F67-17DFBA84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206"/>
            <a:ext cx="9906000" cy="3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052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DiagramType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74320" lvl="1" indent="0" hangingPunct="0">
              <a:spcAft>
                <a:spcPts val="720"/>
              </a:spcAft>
              <a:buNone/>
            </a:pPr>
            <a:endParaRPr lang="en-US" sz="2400" dirty="0"/>
          </a:p>
          <a:p>
            <a:endParaRPr lang="de-CH" dirty="0"/>
          </a:p>
        </p:txBody>
      </p:sp>
      <p:sp>
        <p:nvSpPr>
          <p:cNvPr id="4" name="Abgerundetes Rechteck 3"/>
          <p:cNvSpPr/>
          <p:nvPr/>
        </p:nvSpPr>
        <p:spPr>
          <a:xfrm>
            <a:off x="174449" y="1792472"/>
            <a:ext cx="3051984" cy="5954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DomainDiagram</a:t>
            </a:r>
            <a:endParaRPr lang="de-CH" sz="2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4209599" y="4673067"/>
            <a:ext cx="2696636" cy="57606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CompactFigure</a:t>
            </a:r>
            <a:endParaRPr lang="de-CH" sz="2800" dirty="0"/>
          </a:p>
        </p:txBody>
      </p:sp>
      <p:cxnSp>
        <p:nvCxnSpPr>
          <p:cNvPr id="7" name="Gerade Verbindung mit Pfeil 6"/>
          <p:cNvCxnSpPr>
            <a:cxnSpLocks/>
            <a:stCxn id="38" idx="2"/>
            <a:endCxn id="5" idx="0"/>
          </p:cNvCxnSpPr>
          <p:nvPr/>
        </p:nvCxnSpPr>
        <p:spPr>
          <a:xfrm>
            <a:off x="5527150" y="3819413"/>
            <a:ext cx="30767" cy="853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4037842" y="1782458"/>
            <a:ext cx="2837625" cy="5954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/>
              <a:t>DiagramType</a:t>
            </a:r>
            <a:endParaRPr lang="de-CH" sz="2800" dirty="0"/>
          </a:p>
        </p:txBody>
      </p:sp>
      <p:cxnSp>
        <p:nvCxnSpPr>
          <p:cNvPr id="20" name="Gerade Verbindung mit Pfeil 19"/>
          <p:cNvCxnSpPr/>
          <p:nvPr/>
        </p:nvCxnSpPr>
        <p:spPr bwMode="auto">
          <a:xfrm>
            <a:off x="6393160" y="3933056"/>
            <a:ext cx="914400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Gerade Verbindung mit Pfeil 21"/>
          <p:cNvCxnSpPr>
            <a:cxnSpLocks/>
            <a:stCxn id="16" idx="0"/>
          </p:cNvCxnSpPr>
          <p:nvPr/>
        </p:nvCxnSpPr>
        <p:spPr bwMode="auto">
          <a:xfrm flipH="1" flipV="1">
            <a:off x="3965834" y="980926"/>
            <a:ext cx="1490821" cy="8015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winkelte Verbindung 27"/>
          <p:cNvCxnSpPr/>
          <p:nvPr/>
        </p:nvCxnSpPr>
        <p:spPr bwMode="auto">
          <a:xfrm flipV="1">
            <a:off x="1064568" y="2060848"/>
            <a:ext cx="1152128" cy="595496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cxnSpLocks/>
            <a:stCxn id="4" idx="3"/>
            <a:endCxn id="16" idx="1"/>
          </p:cNvCxnSpPr>
          <p:nvPr/>
        </p:nvCxnSpPr>
        <p:spPr>
          <a:xfrm flipV="1">
            <a:off x="3226433" y="2080206"/>
            <a:ext cx="811409" cy="100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bgerundetes Rechteck 37"/>
          <p:cNvSpPr/>
          <p:nvPr/>
        </p:nvSpPr>
        <p:spPr>
          <a:xfrm>
            <a:off x="4178832" y="3243349"/>
            <a:ext cx="2696635" cy="57606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ModelShape</a:t>
            </a:r>
            <a:endParaRPr lang="de-CH" sz="2800" dirty="0"/>
          </a:p>
        </p:txBody>
      </p:sp>
      <p:cxnSp>
        <p:nvCxnSpPr>
          <p:cNvPr id="40" name="Gerade Verbindung mit Pfeil 39"/>
          <p:cNvCxnSpPr>
            <a:cxnSpLocks/>
            <a:stCxn id="16" idx="2"/>
            <a:endCxn id="38" idx="0"/>
          </p:cNvCxnSpPr>
          <p:nvPr/>
        </p:nvCxnSpPr>
        <p:spPr>
          <a:xfrm>
            <a:off x="5456655" y="2377954"/>
            <a:ext cx="70495" cy="865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2" name="Grafik 81">
            <a:extLst>
              <a:ext uri="{FF2B5EF4-FFF2-40B4-BE49-F238E27FC236}">
                <a16:creationId xmlns:a16="http://schemas.microsoft.com/office/drawing/2014/main" id="{9DA7ED6A-BA04-471E-8A97-5BDA604F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337" y="1640714"/>
            <a:ext cx="1985526" cy="2249463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1F9BD76-2186-41EF-9F62-C38DF4F4CBB3}"/>
              </a:ext>
            </a:extLst>
          </p:cNvPr>
          <p:cNvCxnSpPr>
            <a:cxnSpLocks/>
            <a:stCxn id="16" idx="3"/>
            <a:endCxn id="82" idx="1"/>
          </p:cNvCxnSpPr>
          <p:nvPr/>
        </p:nvCxnSpPr>
        <p:spPr>
          <a:xfrm>
            <a:off x="6875467" y="2080206"/>
            <a:ext cx="406870" cy="68524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>
            <a:extLst>
              <a:ext uri="{FF2B5EF4-FFF2-40B4-BE49-F238E27FC236}">
                <a16:creationId xmlns:a16="http://schemas.microsoft.com/office/drawing/2014/main" id="{A67C5A38-F107-4999-8FAE-C279EA14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39" y="2971364"/>
            <a:ext cx="1853287" cy="1622587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67E13B76-8455-4953-9D53-E0A4563F7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381" y="4134005"/>
            <a:ext cx="2430805" cy="1819783"/>
          </a:xfrm>
          <a:prstGeom prst="rect">
            <a:avLst/>
          </a:prstGeom>
        </p:spPr>
      </p:pic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5C7855CF-8D0E-44E9-8A5E-ED18D09FFB64}"/>
              </a:ext>
            </a:extLst>
          </p:cNvPr>
          <p:cNvCxnSpPr>
            <a:cxnSpLocks/>
            <a:stCxn id="38" idx="1"/>
            <a:endCxn id="89" idx="3"/>
          </p:cNvCxnSpPr>
          <p:nvPr/>
        </p:nvCxnSpPr>
        <p:spPr>
          <a:xfrm flipH="1">
            <a:off x="3776526" y="3531381"/>
            <a:ext cx="402306" cy="251277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482F6BCC-681E-4E1F-942B-81B319DB5FEB}"/>
              </a:ext>
            </a:extLst>
          </p:cNvPr>
          <p:cNvCxnSpPr>
            <a:cxnSpLocks/>
            <a:stCxn id="5" idx="3"/>
            <a:endCxn id="91" idx="1"/>
          </p:cNvCxnSpPr>
          <p:nvPr/>
        </p:nvCxnSpPr>
        <p:spPr>
          <a:xfrm>
            <a:off x="6906235" y="4961099"/>
            <a:ext cx="314146" cy="82798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fik 98">
            <a:extLst>
              <a:ext uri="{FF2B5EF4-FFF2-40B4-BE49-F238E27FC236}">
                <a16:creationId xmlns:a16="http://schemas.microsoft.com/office/drawing/2014/main" id="{63511BA0-D64D-4832-812D-6B4E4C950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61" y="2777871"/>
            <a:ext cx="1366172" cy="1924784"/>
          </a:xfrm>
          <a:prstGeom prst="rect">
            <a:avLst/>
          </a:prstGeom>
        </p:spPr>
      </p:pic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9C59B3A0-DC0C-488D-9314-0135E389FA09}"/>
              </a:ext>
            </a:extLst>
          </p:cNvPr>
          <p:cNvCxnSpPr>
            <a:cxnSpLocks/>
            <a:stCxn id="4" idx="2"/>
            <a:endCxn id="99" idx="0"/>
          </p:cNvCxnSpPr>
          <p:nvPr/>
        </p:nvCxnSpPr>
        <p:spPr>
          <a:xfrm flipH="1">
            <a:off x="837847" y="2387968"/>
            <a:ext cx="862594" cy="389903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35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Softwarekonzepte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2792760" y="3164908"/>
            <a:ext cx="3993703" cy="3000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153569" y="3164908"/>
            <a:ext cx="139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Software</a:t>
            </a:r>
            <a:endParaRPr lang="de-DE" dirty="0"/>
          </a:p>
        </p:txBody>
      </p:sp>
      <p:grpSp>
        <p:nvGrpSpPr>
          <p:cNvPr id="7" name="Gruppieren 114"/>
          <p:cNvGrpSpPr/>
          <p:nvPr/>
        </p:nvGrpSpPr>
        <p:grpSpPr>
          <a:xfrm>
            <a:off x="3116847" y="3593536"/>
            <a:ext cx="3308989" cy="714380"/>
            <a:chOff x="2803433" y="2428868"/>
            <a:chExt cx="3054451" cy="714380"/>
          </a:xfrm>
        </p:grpSpPr>
        <p:sp>
          <p:nvSpPr>
            <p:cNvPr id="8" name="Abgerundetes Rechteck 7"/>
            <p:cNvSpPr/>
            <p:nvPr/>
          </p:nvSpPr>
          <p:spPr>
            <a:xfrm>
              <a:off x="2803433" y="2428868"/>
              <a:ext cx="3054451" cy="7143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9" name="Gruppieren 26"/>
            <p:cNvGrpSpPr/>
            <p:nvPr/>
          </p:nvGrpSpPr>
          <p:grpSpPr>
            <a:xfrm>
              <a:off x="2927455" y="2538014"/>
              <a:ext cx="361168" cy="133546"/>
              <a:chOff x="3677036" y="3929066"/>
              <a:chExt cx="361168" cy="133546"/>
            </a:xfrm>
          </p:grpSpPr>
          <p:cxnSp>
            <p:nvCxnSpPr>
              <p:cNvPr id="10" name="Gerade Verbindung 9"/>
              <p:cNvCxnSpPr/>
              <p:nvPr/>
            </p:nvCxnSpPr>
            <p:spPr>
              <a:xfrm>
                <a:off x="3677036" y="3929066"/>
                <a:ext cx="357190" cy="0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/>
            </p:nvCxnSpPr>
            <p:spPr>
              <a:xfrm>
                <a:off x="3681014" y="4000504"/>
                <a:ext cx="357190" cy="0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>
                <a:off x="3681014" y="4062612"/>
                <a:ext cx="357190" cy="0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pieren 113"/>
          <p:cNvGrpSpPr/>
          <p:nvPr/>
        </p:nvGrpSpPr>
        <p:grpSpPr>
          <a:xfrm>
            <a:off x="3098015" y="4398208"/>
            <a:ext cx="3308989" cy="714380"/>
            <a:chOff x="2786050" y="3233540"/>
            <a:chExt cx="3054451" cy="714380"/>
          </a:xfrm>
        </p:grpSpPr>
        <p:sp>
          <p:nvSpPr>
            <p:cNvPr id="14" name="Abgerundetes Rechteck 13"/>
            <p:cNvSpPr/>
            <p:nvPr/>
          </p:nvSpPr>
          <p:spPr>
            <a:xfrm>
              <a:off x="2786050" y="3233540"/>
              <a:ext cx="3054451" cy="7143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15" name="Gruppieren 81"/>
            <p:cNvGrpSpPr/>
            <p:nvPr/>
          </p:nvGrpSpPr>
          <p:grpSpPr>
            <a:xfrm>
              <a:off x="2928926" y="3366892"/>
              <a:ext cx="361168" cy="133546"/>
              <a:chOff x="3677036" y="3929066"/>
              <a:chExt cx="361168" cy="133546"/>
            </a:xfrm>
          </p:grpSpPr>
          <p:cxnSp>
            <p:nvCxnSpPr>
              <p:cNvPr id="16" name="Gerade Verbindung 15"/>
              <p:cNvCxnSpPr/>
              <p:nvPr/>
            </p:nvCxnSpPr>
            <p:spPr>
              <a:xfrm>
                <a:off x="3677036" y="3929066"/>
                <a:ext cx="357190" cy="0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/>
              <p:cNvCxnSpPr/>
              <p:nvPr/>
            </p:nvCxnSpPr>
            <p:spPr>
              <a:xfrm>
                <a:off x="3681014" y="4000504"/>
                <a:ext cx="357190" cy="0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/>
            </p:nvCxnSpPr>
            <p:spPr>
              <a:xfrm>
                <a:off x="3681014" y="4062612"/>
                <a:ext cx="357190" cy="0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uppieren 45"/>
          <p:cNvGrpSpPr/>
          <p:nvPr/>
        </p:nvGrpSpPr>
        <p:grpSpPr>
          <a:xfrm>
            <a:off x="3939105" y="4522230"/>
            <a:ext cx="578279" cy="285752"/>
            <a:chOff x="1037808" y="3357562"/>
            <a:chExt cx="533796" cy="285752"/>
          </a:xfrm>
        </p:grpSpPr>
        <p:sp>
          <p:nvSpPr>
            <p:cNvPr id="20" name="Abgerundetes Rechteck 19"/>
            <p:cNvSpPr/>
            <p:nvPr/>
          </p:nvSpPr>
          <p:spPr>
            <a:xfrm>
              <a:off x="1037808" y="3357562"/>
              <a:ext cx="533796" cy="28575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1" name="Form 33"/>
            <p:cNvCxnSpPr>
              <a:stCxn id="20" idx="2"/>
              <a:endCxn id="20" idx="1"/>
            </p:cNvCxnSpPr>
            <p:nvPr/>
          </p:nvCxnSpPr>
          <p:spPr>
            <a:xfrm rot="5400000" flipH="1">
              <a:off x="1099819" y="3438427"/>
              <a:ext cx="142876" cy="266898"/>
            </a:xfrm>
            <a:prstGeom prst="bentConnector4">
              <a:avLst>
                <a:gd name="adj1" fmla="val -60000"/>
                <a:gd name="adj2" fmla="val 160928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53"/>
          <p:cNvGrpSpPr/>
          <p:nvPr/>
        </p:nvGrpSpPr>
        <p:grpSpPr>
          <a:xfrm>
            <a:off x="4399142" y="4584241"/>
            <a:ext cx="541738" cy="357190"/>
            <a:chOff x="1052684" y="4143380"/>
            <a:chExt cx="500066" cy="35719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3" name="Abgerundetes Rechteck 22"/>
            <p:cNvSpPr/>
            <p:nvPr/>
          </p:nvSpPr>
          <p:spPr>
            <a:xfrm>
              <a:off x="1052684" y="4143380"/>
              <a:ext cx="214314" cy="142876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1338436" y="4143380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5" name="Abgerundetes Rechteck 24"/>
            <p:cNvSpPr/>
            <p:nvPr/>
          </p:nvSpPr>
          <p:spPr>
            <a:xfrm>
              <a:off x="1338436" y="4286256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1338436" y="4429132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7" name="Gruppieren 45"/>
          <p:cNvGrpSpPr/>
          <p:nvPr/>
        </p:nvGrpSpPr>
        <p:grpSpPr>
          <a:xfrm>
            <a:off x="3939105" y="3697233"/>
            <a:ext cx="578279" cy="285752"/>
            <a:chOff x="1037808" y="3357562"/>
            <a:chExt cx="533796" cy="285752"/>
          </a:xfrm>
        </p:grpSpPr>
        <p:sp>
          <p:nvSpPr>
            <p:cNvPr id="28" name="Abgerundetes Rechteck 27"/>
            <p:cNvSpPr/>
            <p:nvPr/>
          </p:nvSpPr>
          <p:spPr>
            <a:xfrm>
              <a:off x="1037808" y="3357562"/>
              <a:ext cx="533796" cy="28575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9" name="Form 61"/>
            <p:cNvCxnSpPr>
              <a:stCxn id="28" idx="2"/>
              <a:endCxn id="28" idx="1"/>
            </p:cNvCxnSpPr>
            <p:nvPr/>
          </p:nvCxnSpPr>
          <p:spPr>
            <a:xfrm rot="5400000" flipH="1">
              <a:off x="1099819" y="3438427"/>
              <a:ext cx="142876" cy="266898"/>
            </a:xfrm>
            <a:prstGeom prst="bentConnector4">
              <a:avLst>
                <a:gd name="adj1" fmla="val -60000"/>
                <a:gd name="adj2" fmla="val 160928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53"/>
          <p:cNvGrpSpPr/>
          <p:nvPr/>
        </p:nvGrpSpPr>
        <p:grpSpPr>
          <a:xfrm>
            <a:off x="4399142" y="3759244"/>
            <a:ext cx="541738" cy="357190"/>
            <a:chOff x="1052684" y="4143380"/>
            <a:chExt cx="500066" cy="35719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1" name="Abgerundetes Rechteck 30"/>
            <p:cNvSpPr/>
            <p:nvPr/>
          </p:nvSpPr>
          <p:spPr>
            <a:xfrm>
              <a:off x="1052684" y="4143380"/>
              <a:ext cx="214314" cy="142876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Abgerundetes Rechteck 31"/>
            <p:cNvSpPr/>
            <p:nvPr/>
          </p:nvSpPr>
          <p:spPr>
            <a:xfrm>
              <a:off x="1338436" y="4143380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Abgerundetes Rechteck 32"/>
            <p:cNvSpPr/>
            <p:nvPr/>
          </p:nvSpPr>
          <p:spPr>
            <a:xfrm>
              <a:off x="1338436" y="4286256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Abgerundetes Rechteck 33"/>
            <p:cNvSpPr/>
            <p:nvPr/>
          </p:nvSpPr>
          <p:spPr>
            <a:xfrm>
              <a:off x="1338436" y="4429132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5" name="Gruppieren 115"/>
          <p:cNvGrpSpPr/>
          <p:nvPr/>
        </p:nvGrpSpPr>
        <p:grpSpPr>
          <a:xfrm>
            <a:off x="3098015" y="5208329"/>
            <a:ext cx="3308989" cy="714380"/>
            <a:chOff x="2786050" y="4043661"/>
            <a:chExt cx="3054451" cy="714380"/>
          </a:xfrm>
        </p:grpSpPr>
        <p:sp>
          <p:nvSpPr>
            <p:cNvPr id="36" name="Abgerundetes Rechteck 35"/>
            <p:cNvSpPr/>
            <p:nvPr/>
          </p:nvSpPr>
          <p:spPr>
            <a:xfrm>
              <a:off x="2786050" y="4043661"/>
              <a:ext cx="3054451" cy="7143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37" name="Gruppieren 81"/>
            <p:cNvGrpSpPr/>
            <p:nvPr/>
          </p:nvGrpSpPr>
          <p:grpSpPr>
            <a:xfrm>
              <a:off x="2928926" y="4177013"/>
              <a:ext cx="361168" cy="133546"/>
              <a:chOff x="3677036" y="3929066"/>
              <a:chExt cx="361168" cy="133546"/>
            </a:xfrm>
          </p:grpSpPr>
          <p:cxnSp>
            <p:nvCxnSpPr>
              <p:cNvPr id="38" name="Gerade Verbindung 37"/>
              <p:cNvCxnSpPr/>
              <p:nvPr/>
            </p:nvCxnSpPr>
            <p:spPr>
              <a:xfrm>
                <a:off x="3677036" y="3929066"/>
                <a:ext cx="357190" cy="0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/>
            </p:nvCxnSpPr>
            <p:spPr>
              <a:xfrm>
                <a:off x="3681014" y="4000504"/>
                <a:ext cx="357190" cy="0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/>
            </p:nvCxnSpPr>
            <p:spPr>
              <a:xfrm>
                <a:off x="3681014" y="4062612"/>
                <a:ext cx="357190" cy="0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uppieren 45"/>
          <p:cNvGrpSpPr/>
          <p:nvPr/>
        </p:nvGrpSpPr>
        <p:grpSpPr>
          <a:xfrm>
            <a:off x="3912777" y="5302599"/>
            <a:ext cx="578279" cy="285752"/>
            <a:chOff x="1037808" y="3357562"/>
            <a:chExt cx="533796" cy="285752"/>
          </a:xfrm>
        </p:grpSpPr>
        <p:sp>
          <p:nvSpPr>
            <p:cNvPr id="42" name="Abgerundetes Rechteck 41"/>
            <p:cNvSpPr/>
            <p:nvPr/>
          </p:nvSpPr>
          <p:spPr>
            <a:xfrm>
              <a:off x="1037808" y="3357562"/>
              <a:ext cx="533796" cy="28575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43" name="Form 72"/>
            <p:cNvCxnSpPr>
              <a:stCxn id="42" idx="2"/>
              <a:endCxn id="42" idx="1"/>
            </p:cNvCxnSpPr>
            <p:nvPr/>
          </p:nvCxnSpPr>
          <p:spPr>
            <a:xfrm rot="5400000" flipH="1">
              <a:off x="1099819" y="3438427"/>
              <a:ext cx="142876" cy="266898"/>
            </a:xfrm>
            <a:prstGeom prst="bentConnector4">
              <a:avLst>
                <a:gd name="adj1" fmla="val -60000"/>
                <a:gd name="adj2" fmla="val 160928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53"/>
          <p:cNvGrpSpPr/>
          <p:nvPr/>
        </p:nvGrpSpPr>
        <p:grpSpPr>
          <a:xfrm>
            <a:off x="4372814" y="5364610"/>
            <a:ext cx="541738" cy="357190"/>
            <a:chOff x="1052684" y="4143380"/>
            <a:chExt cx="500066" cy="35719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5" name="Abgerundetes Rechteck 44"/>
            <p:cNvSpPr/>
            <p:nvPr/>
          </p:nvSpPr>
          <p:spPr>
            <a:xfrm>
              <a:off x="1052684" y="4143380"/>
              <a:ext cx="214314" cy="142876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6" name="Abgerundetes Rechteck 45"/>
            <p:cNvSpPr/>
            <p:nvPr/>
          </p:nvSpPr>
          <p:spPr>
            <a:xfrm>
              <a:off x="1338436" y="4143380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Abgerundetes Rechteck 46"/>
            <p:cNvSpPr/>
            <p:nvPr/>
          </p:nvSpPr>
          <p:spPr>
            <a:xfrm>
              <a:off x="1338436" y="4286256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8" name="Abgerundetes Rechteck 47"/>
            <p:cNvSpPr/>
            <p:nvPr/>
          </p:nvSpPr>
          <p:spPr>
            <a:xfrm>
              <a:off x="1338436" y="4429132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9" name="Gruppieren 56"/>
          <p:cNvGrpSpPr/>
          <p:nvPr/>
        </p:nvGrpSpPr>
        <p:grpSpPr>
          <a:xfrm>
            <a:off x="5692773" y="5526340"/>
            <a:ext cx="578279" cy="285752"/>
            <a:chOff x="1857356" y="3724276"/>
            <a:chExt cx="533796" cy="285752"/>
          </a:xfrm>
        </p:grpSpPr>
        <p:sp>
          <p:nvSpPr>
            <p:cNvPr id="50" name="Abgerundetes Rechteck 49"/>
            <p:cNvSpPr/>
            <p:nvPr/>
          </p:nvSpPr>
          <p:spPr>
            <a:xfrm>
              <a:off x="1857356" y="3724276"/>
              <a:ext cx="533796" cy="2857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1" name="Flussdiagramm: Magnetplattenspeicher 50"/>
            <p:cNvSpPr/>
            <p:nvPr/>
          </p:nvSpPr>
          <p:spPr>
            <a:xfrm>
              <a:off x="2005681" y="3786190"/>
              <a:ext cx="214314" cy="142876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3"/>
          <p:cNvGrpSpPr/>
          <p:nvPr/>
        </p:nvGrpSpPr>
        <p:grpSpPr>
          <a:xfrm>
            <a:off x="5032794" y="3755266"/>
            <a:ext cx="541738" cy="357190"/>
            <a:chOff x="1052684" y="4143380"/>
            <a:chExt cx="500066" cy="35719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3" name="Abgerundetes Rechteck 52"/>
            <p:cNvSpPr/>
            <p:nvPr/>
          </p:nvSpPr>
          <p:spPr>
            <a:xfrm>
              <a:off x="1052684" y="4143380"/>
              <a:ext cx="214314" cy="142876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4" name="Abgerundetes Rechteck 53"/>
            <p:cNvSpPr/>
            <p:nvPr/>
          </p:nvSpPr>
          <p:spPr>
            <a:xfrm>
              <a:off x="1338436" y="4143380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5" name="Abgerundetes Rechteck 54"/>
            <p:cNvSpPr/>
            <p:nvPr/>
          </p:nvSpPr>
          <p:spPr>
            <a:xfrm>
              <a:off x="1338436" y="4286256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6" name="Abgerundetes Rechteck 55"/>
            <p:cNvSpPr/>
            <p:nvPr/>
          </p:nvSpPr>
          <p:spPr>
            <a:xfrm>
              <a:off x="1338436" y="4429132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7" name="Gruppieren 53"/>
          <p:cNvGrpSpPr/>
          <p:nvPr/>
        </p:nvGrpSpPr>
        <p:grpSpPr>
          <a:xfrm>
            <a:off x="5729314" y="3760715"/>
            <a:ext cx="541738" cy="357190"/>
            <a:chOff x="1052684" y="4143380"/>
            <a:chExt cx="500066" cy="35719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8" name="Abgerundetes Rechteck 57"/>
            <p:cNvSpPr/>
            <p:nvPr/>
          </p:nvSpPr>
          <p:spPr>
            <a:xfrm>
              <a:off x="1052684" y="4143380"/>
              <a:ext cx="214314" cy="142876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Abgerundetes Rechteck 58"/>
            <p:cNvSpPr/>
            <p:nvPr/>
          </p:nvSpPr>
          <p:spPr>
            <a:xfrm>
              <a:off x="1338436" y="4143380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" name="Abgerundetes Rechteck 59"/>
            <p:cNvSpPr/>
            <p:nvPr/>
          </p:nvSpPr>
          <p:spPr>
            <a:xfrm>
              <a:off x="1338436" y="4286256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1" name="Abgerundetes Rechteck 60"/>
            <p:cNvSpPr/>
            <p:nvPr/>
          </p:nvSpPr>
          <p:spPr>
            <a:xfrm>
              <a:off x="1338436" y="4429132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2" name="Gruppieren 53"/>
          <p:cNvGrpSpPr/>
          <p:nvPr/>
        </p:nvGrpSpPr>
        <p:grpSpPr>
          <a:xfrm>
            <a:off x="5032794" y="4593668"/>
            <a:ext cx="541738" cy="357190"/>
            <a:chOff x="1052684" y="4143380"/>
            <a:chExt cx="500066" cy="35719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3" name="Abgerundetes Rechteck 62"/>
            <p:cNvSpPr/>
            <p:nvPr/>
          </p:nvSpPr>
          <p:spPr>
            <a:xfrm>
              <a:off x="1052684" y="4143380"/>
              <a:ext cx="214314" cy="142876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4" name="Abgerundetes Rechteck 63"/>
            <p:cNvSpPr/>
            <p:nvPr/>
          </p:nvSpPr>
          <p:spPr>
            <a:xfrm>
              <a:off x="1338436" y="4143380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5" name="Abgerundetes Rechteck 64"/>
            <p:cNvSpPr/>
            <p:nvPr/>
          </p:nvSpPr>
          <p:spPr>
            <a:xfrm>
              <a:off x="1338436" y="4286256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6" name="Abgerundetes Rechteck 65"/>
            <p:cNvSpPr/>
            <p:nvPr/>
          </p:nvSpPr>
          <p:spPr>
            <a:xfrm>
              <a:off x="1338436" y="4429132"/>
              <a:ext cx="214314" cy="7143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67" name="Abgerundetes Rechteck 66"/>
          <p:cNvSpPr/>
          <p:nvPr/>
        </p:nvSpPr>
        <p:spPr>
          <a:xfrm>
            <a:off x="4806523" y="3664974"/>
            <a:ext cx="309565" cy="2161994"/>
          </a:xfrm>
          <a:prstGeom prst="roundRect">
            <a:avLst/>
          </a:prstGeom>
          <a:solidFill>
            <a:schemeClr val="bg2">
              <a:lumMod val="90000"/>
              <a:alpha val="2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Abgerundetes Rechteck 67"/>
          <p:cNvSpPr/>
          <p:nvPr/>
        </p:nvSpPr>
        <p:spPr>
          <a:xfrm rot="5400000">
            <a:off x="4776783" y="4026607"/>
            <a:ext cx="285752" cy="1619311"/>
          </a:xfrm>
          <a:prstGeom prst="roundRect">
            <a:avLst/>
          </a:prstGeom>
          <a:solidFill>
            <a:schemeClr val="bg2">
              <a:lumMod val="90000"/>
              <a:alpha val="2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9" name="Abgerundetes Rechteck 68"/>
          <p:cNvSpPr/>
          <p:nvPr/>
        </p:nvSpPr>
        <p:spPr>
          <a:xfrm rot="5400000">
            <a:off x="5099616" y="3111337"/>
            <a:ext cx="285752" cy="1934779"/>
          </a:xfrm>
          <a:prstGeom prst="roundRect">
            <a:avLst/>
          </a:prstGeom>
          <a:solidFill>
            <a:schemeClr val="bg2">
              <a:lumMod val="90000"/>
              <a:alpha val="2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0" name="Legende mit Pfeil in vier Richtungen 69"/>
          <p:cNvSpPr/>
          <p:nvPr/>
        </p:nvSpPr>
        <p:spPr>
          <a:xfrm>
            <a:off x="4645307" y="3807850"/>
            <a:ext cx="619129" cy="357190"/>
          </a:xfrm>
          <a:prstGeom prst="quadArrowCallou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71" name="Legende mit Pfeil in vier Richtungen 70"/>
          <p:cNvSpPr/>
          <p:nvPr/>
        </p:nvSpPr>
        <p:spPr>
          <a:xfrm>
            <a:off x="4619510" y="4593668"/>
            <a:ext cx="619129" cy="357190"/>
          </a:xfrm>
          <a:prstGeom prst="quadArrowCallou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72" name="Legende mit Pfeil in vier Richtungen 71"/>
          <p:cNvSpPr/>
          <p:nvPr/>
        </p:nvSpPr>
        <p:spPr>
          <a:xfrm>
            <a:off x="4619510" y="5308048"/>
            <a:ext cx="619129" cy="357190"/>
          </a:xfrm>
          <a:prstGeom prst="quadArrowCallou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76" name="Inhaltsplatzhalter 2"/>
          <p:cNvSpPr txBox="1">
            <a:spLocks/>
          </p:cNvSpPr>
          <p:nvPr/>
        </p:nvSpPr>
        <p:spPr>
          <a:xfrm>
            <a:off x="191438" y="1642180"/>
            <a:ext cx="9714562" cy="135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3619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Kein Konzept ist eine Insel!</a:t>
            </a:r>
          </a:p>
          <a:p>
            <a:pPr lvl="1"/>
            <a:r>
              <a:rPr lang="de-CH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Konzepte sind miteinander verbunden und ineinander verwoben.</a:t>
            </a:r>
          </a:p>
          <a:p>
            <a:pPr lvl="1"/>
            <a:endParaRPr lang="de-CH" kern="0" dirty="0"/>
          </a:p>
        </p:txBody>
      </p:sp>
    </p:spTree>
    <p:extLst>
      <p:ext uri="{BB962C8B-B14F-4D97-AF65-F5344CB8AC3E}">
        <p14:creationId xmlns:p14="http://schemas.microsoft.com/office/powerpoint/2010/main" val="376208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Software-Architektur</a:t>
            </a:r>
          </a:p>
        </p:txBody>
      </p:sp>
      <p:grpSp>
        <p:nvGrpSpPr>
          <p:cNvPr id="4" name="Gruppieren 72"/>
          <p:cNvGrpSpPr/>
          <p:nvPr/>
        </p:nvGrpSpPr>
        <p:grpSpPr>
          <a:xfrm>
            <a:off x="2792760" y="3164908"/>
            <a:ext cx="3993703" cy="3000396"/>
            <a:chOff x="2742893" y="2000240"/>
            <a:chExt cx="3686495" cy="3000396"/>
          </a:xfrm>
        </p:grpSpPr>
        <p:grpSp>
          <p:nvGrpSpPr>
            <p:cNvPr id="5" name="Gruppieren 142"/>
            <p:cNvGrpSpPr/>
            <p:nvPr/>
          </p:nvGrpSpPr>
          <p:grpSpPr>
            <a:xfrm>
              <a:off x="2742893" y="2000240"/>
              <a:ext cx="3686495" cy="3000396"/>
              <a:chOff x="2742893" y="2000240"/>
              <a:chExt cx="3686495" cy="3000396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2742893" y="2000240"/>
                <a:ext cx="3686495" cy="300039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3319846" y="2000241"/>
                <a:ext cx="2500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/>
                  <a:t>Software-</a:t>
                </a:r>
                <a:r>
                  <a:rPr lang="de-CH" dirty="0">
                    <a:solidFill>
                      <a:srgbClr val="FFC000"/>
                    </a:solidFill>
                  </a:rPr>
                  <a:t>Architektur</a:t>
                </a:r>
                <a:endParaRPr lang="de-DE" dirty="0">
                  <a:solidFill>
                    <a:srgbClr val="FFC000"/>
                  </a:solidFill>
                </a:endParaRPr>
              </a:p>
            </p:txBody>
          </p:sp>
          <p:grpSp>
            <p:nvGrpSpPr>
              <p:cNvPr id="11" name="Gruppieren 79"/>
              <p:cNvGrpSpPr/>
              <p:nvPr/>
            </p:nvGrpSpPr>
            <p:grpSpPr>
              <a:xfrm>
                <a:off x="3042050" y="2428868"/>
                <a:ext cx="3054451" cy="714380"/>
                <a:chOff x="2803433" y="2428868"/>
                <a:chExt cx="3054451" cy="714380"/>
              </a:xfrm>
            </p:grpSpPr>
            <p:sp>
              <p:nvSpPr>
                <p:cNvPr id="69" name="Abgerundetes Rechteck 68"/>
                <p:cNvSpPr/>
                <p:nvPr/>
              </p:nvSpPr>
              <p:spPr>
                <a:xfrm>
                  <a:off x="2803433" y="2428868"/>
                  <a:ext cx="3054451" cy="7143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70" name="Gruppieren 26"/>
                <p:cNvGrpSpPr/>
                <p:nvPr/>
              </p:nvGrpSpPr>
              <p:grpSpPr>
                <a:xfrm>
                  <a:off x="2927455" y="2538014"/>
                  <a:ext cx="361168" cy="133546"/>
                  <a:chOff x="3677036" y="3929066"/>
                  <a:chExt cx="361168" cy="133546"/>
                </a:xfrm>
              </p:grpSpPr>
              <p:cxnSp>
                <p:nvCxnSpPr>
                  <p:cNvPr id="71" name="Gerade Verbindung 70"/>
                  <p:cNvCxnSpPr/>
                  <p:nvPr/>
                </p:nvCxnSpPr>
                <p:spPr>
                  <a:xfrm>
                    <a:off x="3677036" y="3929066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Gerade Verbindung 71"/>
                  <p:cNvCxnSpPr/>
                  <p:nvPr/>
                </p:nvCxnSpPr>
                <p:spPr>
                  <a:xfrm>
                    <a:off x="3681014" y="4000504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Gerade Verbindung 72"/>
                  <p:cNvCxnSpPr/>
                  <p:nvPr/>
                </p:nvCxnSpPr>
                <p:spPr>
                  <a:xfrm>
                    <a:off x="3681014" y="4062612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uppieren 85"/>
              <p:cNvGrpSpPr/>
              <p:nvPr/>
            </p:nvGrpSpPr>
            <p:grpSpPr>
              <a:xfrm>
                <a:off x="3024667" y="3233540"/>
                <a:ext cx="3054451" cy="714380"/>
                <a:chOff x="2786050" y="3233540"/>
                <a:chExt cx="3054451" cy="714380"/>
              </a:xfrm>
            </p:grpSpPr>
            <p:sp>
              <p:nvSpPr>
                <p:cNvPr id="64" name="Abgerundetes Rechteck 63"/>
                <p:cNvSpPr/>
                <p:nvPr/>
              </p:nvSpPr>
              <p:spPr>
                <a:xfrm>
                  <a:off x="2786050" y="3233540"/>
                  <a:ext cx="3054451" cy="7143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65" name="Gruppieren 81"/>
                <p:cNvGrpSpPr/>
                <p:nvPr/>
              </p:nvGrpSpPr>
              <p:grpSpPr>
                <a:xfrm>
                  <a:off x="2928926" y="3366892"/>
                  <a:ext cx="361168" cy="133546"/>
                  <a:chOff x="3677036" y="3929066"/>
                  <a:chExt cx="361168" cy="133546"/>
                </a:xfrm>
              </p:grpSpPr>
              <p:cxnSp>
                <p:nvCxnSpPr>
                  <p:cNvPr id="66" name="Gerade Verbindung 65"/>
                  <p:cNvCxnSpPr/>
                  <p:nvPr/>
                </p:nvCxnSpPr>
                <p:spPr>
                  <a:xfrm>
                    <a:off x="3677036" y="3929066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Gerade Verbindung 66"/>
                  <p:cNvCxnSpPr/>
                  <p:nvPr/>
                </p:nvCxnSpPr>
                <p:spPr>
                  <a:xfrm>
                    <a:off x="3681014" y="4000504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Gerade Verbindung 67"/>
                  <p:cNvCxnSpPr/>
                  <p:nvPr/>
                </p:nvCxnSpPr>
                <p:spPr>
                  <a:xfrm>
                    <a:off x="3681014" y="4062612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uppieren 45"/>
              <p:cNvGrpSpPr/>
              <p:nvPr/>
            </p:nvGrpSpPr>
            <p:grpSpPr>
              <a:xfrm>
                <a:off x="3801058" y="3357562"/>
                <a:ext cx="533796" cy="285752"/>
                <a:chOff x="1037808" y="3357562"/>
                <a:chExt cx="533796" cy="285752"/>
              </a:xfrm>
            </p:grpSpPr>
            <p:sp>
              <p:nvSpPr>
                <p:cNvPr id="62" name="Abgerundetes Rechteck 61"/>
                <p:cNvSpPr/>
                <p:nvPr/>
              </p:nvSpPr>
              <p:spPr>
                <a:xfrm>
                  <a:off x="1037808" y="3357562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63" name="Form 93"/>
                <p:cNvCxnSpPr>
                  <a:stCxn id="62" idx="2"/>
                  <a:endCxn id="62" idx="1"/>
                </p:cNvCxnSpPr>
                <p:nvPr/>
              </p:nvCxnSpPr>
              <p:spPr>
                <a:xfrm rot="5400000" flipH="1">
                  <a:off x="1099819" y="3438427"/>
                  <a:ext cx="142876" cy="266898"/>
                </a:xfrm>
                <a:prstGeom prst="bentConnector4">
                  <a:avLst>
                    <a:gd name="adj1" fmla="val -73333"/>
                    <a:gd name="adj2" fmla="val 160928"/>
                  </a:avLst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53"/>
              <p:cNvGrpSpPr/>
              <p:nvPr/>
            </p:nvGrpSpPr>
            <p:grpSpPr>
              <a:xfrm>
                <a:off x="4225708" y="3419573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58" name="Abgerundetes Rechteck 57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9" name="Abgerundetes Rechteck 58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60" name="Abgerundetes Rechteck 59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61" name="Abgerundetes Rechteck 60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Gruppieren 45"/>
              <p:cNvGrpSpPr/>
              <p:nvPr/>
            </p:nvGrpSpPr>
            <p:grpSpPr>
              <a:xfrm>
                <a:off x="3801058" y="2532565"/>
                <a:ext cx="533796" cy="285752"/>
                <a:chOff x="1037808" y="3357562"/>
                <a:chExt cx="533796" cy="285752"/>
              </a:xfrm>
            </p:grpSpPr>
            <p:sp>
              <p:nvSpPr>
                <p:cNvPr id="56" name="Abgerundetes Rechteck 55"/>
                <p:cNvSpPr/>
                <p:nvPr/>
              </p:nvSpPr>
              <p:spPr>
                <a:xfrm>
                  <a:off x="1037808" y="3357562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57" name="Form 101"/>
                <p:cNvCxnSpPr>
                  <a:stCxn id="56" idx="2"/>
                  <a:endCxn id="56" idx="1"/>
                </p:cNvCxnSpPr>
                <p:nvPr/>
              </p:nvCxnSpPr>
              <p:spPr>
                <a:xfrm rot="5400000" flipH="1">
                  <a:off x="1099819" y="3438427"/>
                  <a:ext cx="142876" cy="266898"/>
                </a:xfrm>
                <a:prstGeom prst="bentConnector4">
                  <a:avLst>
                    <a:gd name="adj1" fmla="val -60000"/>
                    <a:gd name="adj2" fmla="val 160928"/>
                  </a:avLst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uppieren 53"/>
              <p:cNvGrpSpPr/>
              <p:nvPr/>
            </p:nvGrpSpPr>
            <p:grpSpPr>
              <a:xfrm>
                <a:off x="4225708" y="2594576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52" name="Abgerundetes Rechteck 51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3" name="Abgerundetes Rechteck 52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4" name="Abgerundetes Rechteck 53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5" name="Abgerundetes Rechteck 54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17" name="Gruppieren 107"/>
              <p:cNvGrpSpPr/>
              <p:nvPr/>
            </p:nvGrpSpPr>
            <p:grpSpPr>
              <a:xfrm>
                <a:off x="3024667" y="4043661"/>
                <a:ext cx="3054451" cy="714380"/>
                <a:chOff x="2786050" y="4043661"/>
                <a:chExt cx="3054451" cy="714380"/>
              </a:xfrm>
            </p:grpSpPr>
            <p:sp>
              <p:nvSpPr>
                <p:cNvPr id="47" name="Abgerundetes Rechteck 46"/>
                <p:cNvSpPr/>
                <p:nvPr/>
              </p:nvSpPr>
              <p:spPr>
                <a:xfrm>
                  <a:off x="2786050" y="4043661"/>
                  <a:ext cx="3054451" cy="7143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48" name="Gruppieren 81"/>
                <p:cNvGrpSpPr/>
                <p:nvPr/>
              </p:nvGrpSpPr>
              <p:grpSpPr>
                <a:xfrm>
                  <a:off x="2928926" y="4177013"/>
                  <a:ext cx="361168" cy="133546"/>
                  <a:chOff x="3677036" y="3929066"/>
                  <a:chExt cx="361168" cy="133546"/>
                </a:xfrm>
              </p:grpSpPr>
              <p:cxnSp>
                <p:nvCxnSpPr>
                  <p:cNvPr id="49" name="Gerade Verbindung 48"/>
                  <p:cNvCxnSpPr/>
                  <p:nvPr/>
                </p:nvCxnSpPr>
                <p:spPr>
                  <a:xfrm>
                    <a:off x="3677036" y="3929066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 Verbindung 49"/>
                  <p:cNvCxnSpPr/>
                  <p:nvPr/>
                </p:nvCxnSpPr>
                <p:spPr>
                  <a:xfrm>
                    <a:off x="3681014" y="4000504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Gerade Verbindung 50"/>
                  <p:cNvCxnSpPr/>
                  <p:nvPr/>
                </p:nvCxnSpPr>
                <p:spPr>
                  <a:xfrm>
                    <a:off x="3681014" y="4062612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uppieren 45"/>
              <p:cNvGrpSpPr/>
              <p:nvPr/>
            </p:nvGrpSpPr>
            <p:grpSpPr>
              <a:xfrm>
                <a:off x="3776755" y="4137931"/>
                <a:ext cx="533796" cy="285752"/>
                <a:chOff x="1037808" y="3357562"/>
                <a:chExt cx="533796" cy="285752"/>
              </a:xfrm>
            </p:grpSpPr>
            <p:sp>
              <p:nvSpPr>
                <p:cNvPr id="45" name="Abgerundetes Rechteck 44"/>
                <p:cNvSpPr/>
                <p:nvPr/>
              </p:nvSpPr>
              <p:spPr>
                <a:xfrm>
                  <a:off x="1037808" y="3357562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46" name="Form 115"/>
                <p:cNvCxnSpPr>
                  <a:stCxn id="45" idx="2"/>
                  <a:endCxn id="45" idx="1"/>
                </p:cNvCxnSpPr>
                <p:nvPr/>
              </p:nvCxnSpPr>
              <p:spPr>
                <a:xfrm rot="5400000" flipH="1">
                  <a:off x="1099819" y="3438427"/>
                  <a:ext cx="142876" cy="266898"/>
                </a:xfrm>
                <a:prstGeom prst="bentConnector4">
                  <a:avLst>
                    <a:gd name="adj1" fmla="val -66666"/>
                    <a:gd name="adj2" fmla="val 160928"/>
                  </a:avLst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uppieren 53"/>
              <p:cNvGrpSpPr/>
              <p:nvPr/>
            </p:nvGrpSpPr>
            <p:grpSpPr>
              <a:xfrm>
                <a:off x="4201405" y="4199942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1" name="Abgerundetes Rechteck 40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" name="Abgerundetes Rechteck 41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3" name="Abgerundetes Rechteck 42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" name="Abgerundetes Rechteck 43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20" name="Gruppieren 56"/>
              <p:cNvGrpSpPr/>
              <p:nvPr/>
            </p:nvGrpSpPr>
            <p:grpSpPr>
              <a:xfrm>
                <a:off x="5419829" y="4361672"/>
                <a:ext cx="533796" cy="285752"/>
                <a:chOff x="1857356" y="3724276"/>
                <a:chExt cx="533796" cy="285752"/>
              </a:xfrm>
            </p:grpSpPr>
            <p:sp>
              <p:nvSpPr>
                <p:cNvPr id="39" name="Abgerundetes Rechteck 38"/>
                <p:cNvSpPr/>
                <p:nvPr/>
              </p:nvSpPr>
              <p:spPr>
                <a:xfrm>
                  <a:off x="1857356" y="3724276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0" name="Flussdiagramm: Magnetplattenspeicher 39"/>
                <p:cNvSpPr/>
                <p:nvPr/>
              </p:nvSpPr>
              <p:spPr>
                <a:xfrm>
                  <a:off x="2005681" y="3786190"/>
                  <a:ext cx="214314" cy="142876"/>
                </a:xfrm>
                <a:prstGeom prst="flowChartMagneticDisk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1" name="Gruppieren 53"/>
              <p:cNvGrpSpPr/>
              <p:nvPr/>
            </p:nvGrpSpPr>
            <p:grpSpPr>
              <a:xfrm>
                <a:off x="4810617" y="2590598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35" name="Abgerundetes Rechteck 34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6" name="Abgerundetes Rechteck 35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7" name="Abgerundetes Rechteck 36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8" name="Abgerundetes Rechteck 37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22" name="Gruppieren 53"/>
              <p:cNvGrpSpPr/>
              <p:nvPr/>
            </p:nvGrpSpPr>
            <p:grpSpPr>
              <a:xfrm>
                <a:off x="5453559" y="2596047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31" name="Abgerundetes Rechteck 30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2" name="Abgerundetes Rechteck 31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3" name="Abgerundetes Rechteck 32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4" name="Abgerundetes Rechteck 33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23" name="Gruppieren 53"/>
              <p:cNvGrpSpPr/>
              <p:nvPr/>
            </p:nvGrpSpPr>
            <p:grpSpPr>
              <a:xfrm>
                <a:off x="4810617" y="3429000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27" name="Abgerundetes Rechteck 26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28" name="Abgerundetes Rechteck 27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29" name="Abgerundetes Rechteck 28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0" name="Abgerundetes Rechteck 29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24" name="Abgerundetes Rechteck 23"/>
              <p:cNvSpPr/>
              <p:nvPr/>
            </p:nvSpPr>
            <p:spPr>
              <a:xfrm>
                <a:off x="4601752" y="2500306"/>
                <a:ext cx="285752" cy="2161994"/>
              </a:xfrm>
              <a:prstGeom prst="roundRect">
                <a:avLst/>
              </a:prstGeom>
              <a:solidFill>
                <a:schemeClr val="bg2">
                  <a:lumMod val="90000"/>
                  <a:alpha val="2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 rot="5400000">
                <a:off x="4563309" y="2924220"/>
                <a:ext cx="285752" cy="1494749"/>
              </a:xfrm>
              <a:prstGeom prst="roundRect">
                <a:avLst/>
              </a:prstGeom>
              <a:solidFill>
                <a:schemeClr val="bg2">
                  <a:lumMod val="90000"/>
                  <a:alpha val="2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6" name="Abgerundetes Rechteck 25"/>
              <p:cNvSpPr/>
              <p:nvPr/>
            </p:nvSpPr>
            <p:spPr>
              <a:xfrm rot="5400000">
                <a:off x="4861309" y="2021083"/>
                <a:ext cx="285752" cy="1785950"/>
              </a:xfrm>
              <a:prstGeom prst="roundRect">
                <a:avLst/>
              </a:prstGeom>
              <a:solidFill>
                <a:schemeClr val="bg2">
                  <a:lumMod val="90000"/>
                  <a:alpha val="2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6" name="Legende mit Pfeil in vier Richtungen 5"/>
            <p:cNvSpPr/>
            <p:nvPr/>
          </p:nvSpPr>
          <p:spPr>
            <a:xfrm>
              <a:off x="4452937" y="2643182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7" name="Legende mit Pfeil in vier Richtungen 6"/>
            <p:cNvSpPr/>
            <p:nvPr/>
          </p:nvSpPr>
          <p:spPr>
            <a:xfrm>
              <a:off x="4429124" y="3429000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8" name="Legende mit Pfeil in vier Richtungen 7"/>
            <p:cNvSpPr/>
            <p:nvPr/>
          </p:nvSpPr>
          <p:spPr>
            <a:xfrm>
              <a:off x="4429124" y="4143380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74" name="Inhaltsplatzhalter 2"/>
          <p:cNvSpPr txBox="1">
            <a:spLocks/>
          </p:cNvSpPr>
          <p:nvPr/>
        </p:nvSpPr>
        <p:spPr>
          <a:xfrm>
            <a:off x="209078" y="1556792"/>
            <a:ext cx="8992394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3619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Software-</a:t>
            </a:r>
            <a:r>
              <a:rPr lang="de-CH" sz="2400" dirty="0">
                <a:solidFill>
                  <a:srgbClr val="FFC000"/>
                </a:solidFill>
              </a:rPr>
              <a:t>Architektur</a:t>
            </a:r>
            <a:r>
              <a:rPr lang="de-CH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fügt die relevanten Konzepte zu einem sinnstiftenden Ganzen zusammen.</a:t>
            </a:r>
          </a:p>
          <a:p>
            <a:pPr lvl="1"/>
            <a:r>
              <a:rPr lang="de-CH" sz="2400" dirty="0"/>
              <a:t>Software-</a:t>
            </a:r>
            <a:r>
              <a:rPr lang="de-CH" sz="2400" dirty="0">
                <a:solidFill>
                  <a:srgbClr val="FFC000"/>
                </a:solidFill>
              </a:rPr>
              <a:t>Architektur </a:t>
            </a:r>
            <a:r>
              <a:rPr lang="de-CH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ist ein Multi-Konzept-Entwurf.</a:t>
            </a:r>
          </a:p>
          <a:p>
            <a:pPr marL="180975" lvl="1" indent="0">
              <a:buNone/>
            </a:pPr>
            <a:endParaRPr lang="de-CH" kern="0" dirty="0"/>
          </a:p>
        </p:txBody>
      </p:sp>
    </p:spTree>
    <p:extLst>
      <p:ext uri="{BB962C8B-B14F-4D97-AF65-F5344CB8AC3E}">
        <p14:creationId xmlns:p14="http://schemas.microsoft.com/office/powerpoint/2010/main" val="148790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9746" y="274639"/>
            <a:ext cx="9315782" cy="922337"/>
          </a:xfrm>
        </p:spPr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Von der Architektur zur Implementierung</a:t>
            </a:r>
          </a:p>
        </p:txBody>
      </p:sp>
      <p:grpSp>
        <p:nvGrpSpPr>
          <p:cNvPr id="232" name="Gruppieren 116"/>
          <p:cNvGrpSpPr/>
          <p:nvPr/>
        </p:nvGrpSpPr>
        <p:grpSpPr>
          <a:xfrm>
            <a:off x="1083442" y="4594188"/>
            <a:ext cx="7352161" cy="1256050"/>
            <a:chOff x="1000100" y="4857760"/>
            <a:chExt cx="6786610" cy="1285885"/>
          </a:xfrm>
        </p:grpSpPr>
        <p:sp>
          <p:nvSpPr>
            <p:cNvPr id="233" name="Abgerundetes Rechteck 232"/>
            <p:cNvSpPr/>
            <p:nvPr/>
          </p:nvSpPr>
          <p:spPr>
            <a:xfrm>
              <a:off x="1000100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Abgerundetes Rechteck 233"/>
            <p:cNvSpPr/>
            <p:nvPr/>
          </p:nvSpPr>
          <p:spPr>
            <a:xfrm>
              <a:off x="1000100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Abgerundetes Rechteck 234"/>
            <p:cNvSpPr/>
            <p:nvPr/>
          </p:nvSpPr>
          <p:spPr>
            <a:xfrm>
              <a:off x="2714612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Abgerundetes Rechteck 235"/>
            <p:cNvSpPr/>
            <p:nvPr/>
          </p:nvSpPr>
          <p:spPr>
            <a:xfrm>
              <a:off x="3357554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Abgerundetes Rechteck 236"/>
            <p:cNvSpPr/>
            <p:nvPr/>
          </p:nvSpPr>
          <p:spPr>
            <a:xfrm>
              <a:off x="2071670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Abgerundetes Rechteck 237"/>
            <p:cNvSpPr/>
            <p:nvPr/>
          </p:nvSpPr>
          <p:spPr>
            <a:xfrm>
              <a:off x="2071670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9" name="Abgerundetes Rechteck 238"/>
            <p:cNvSpPr/>
            <p:nvPr/>
          </p:nvSpPr>
          <p:spPr>
            <a:xfrm>
              <a:off x="1000100" y="5857892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0" name="Abgerundetes Rechteck 239"/>
            <p:cNvSpPr/>
            <p:nvPr/>
          </p:nvSpPr>
          <p:spPr>
            <a:xfrm>
              <a:off x="2071670" y="5857892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Abgerundetes Rechteck 240"/>
            <p:cNvSpPr/>
            <p:nvPr/>
          </p:nvSpPr>
          <p:spPr>
            <a:xfrm>
              <a:off x="3357554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2" name="Abgerundetes Rechteck 241"/>
            <p:cNvSpPr/>
            <p:nvPr/>
          </p:nvSpPr>
          <p:spPr>
            <a:xfrm>
              <a:off x="5857884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Abgerundetes Rechteck 242"/>
            <p:cNvSpPr/>
            <p:nvPr/>
          </p:nvSpPr>
          <p:spPr>
            <a:xfrm>
              <a:off x="4572000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Abgerundetes Rechteck 243"/>
            <p:cNvSpPr/>
            <p:nvPr/>
          </p:nvSpPr>
          <p:spPr>
            <a:xfrm>
              <a:off x="4572000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Abgerundetes Rechteck 244"/>
            <p:cNvSpPr/>
            <p:nvPr/>
          </p:nvSpPr>
          <p:spPr>
            <a:xfrm>
              <a:off x="4572000" y="5857892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Abgerundetes Rechteck 245"/>
            <p:cNvSpPr/>
            <p:nvPr/>
          </p:nvSpPr>
          <p:spPr>
            <a:xfrm>
              <a:off x="5857884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Abgerundetes Rechteck 246"/>
            <p:cNvSpPr/>
            <p:nvPr/>
          </p:nvSpPr>
          <p:spPr>
            <a:xfrm>
              <a:off x="6572264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8" name="Abgerundetes Rechteck 247"/>
            <p:cNvSpPr/>
            <p:nvPr/>
          </p:nvSpPr>
          <p:spPr>
            <a:xfrm>
              <a:off x="6572264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9" name="Abgerundetes Rechteck 248"/>
            <p:cNvSpPr/>
            <p:nvPr/>
          </p:nvSpPr>
          <p:spPr>
            <a:xfrm>
              <a:off x="7286644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0" name="Gerade Verbindung 249"/>
            <p:cNvCxnSpPr>
              <a:stCxn id="233" idx="2"/>
              <a:endCxn id="234" idx="0"/>
            </p:cNvCxnSpPr>
            <p:nvPr/>
          </p:nvCxnSpPr>
          <p:spPr>
            <a:xfrm rot="5400000">
              <a:off x="1142976" y="5250669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 Verbindung 250"/>
            <p:cNvCxnSpPr>
              <a:stCxn id="233" idx="3"/>
              <a:endCxn id="238" idx="1"/>
            </p:cNvCxnSpPr>
            <p:nvPr/>
          </p:nvCxnSpPr>
          <p:spPr>
            <a:xfrm>
              <a:off x="1500166" y="5000636"/>
              <a:ext cx="57150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 Verbindung 251"/>
            <p:cNvCxnSpPr>
              <a:stCxn id="234" idx="2"/>
              <a:endCxn id="239" idx="0"/>
            </p:cNvCxnSpPr>
            <p:nvPr/>
          </p:nvCxnSpPr>
          <p:spPr>
            <a:xfrm rot="5400000">
              <a:off x="1142976" y="5750735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 Verbindung 252"/>
            <p:cNvCxnSpPr>
              <a:stCxn id="234" idx="3"/>
              <a:endCxn id="237" idx="1"/>
            </p:cNvCxnSpPr>
            <p:nvPr/>
          </p:nvCxnSpPr>
          <p:spPr>
            <a:xfrm>
              <a:off x="1500166" y="5500702"/>
              <a:ext cx="57150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 Verbindung 253"/>
            <p:cNvCxnSpPr>
              <a:stCxn id="235" idx="1"/>
              <a:endCxn id="238" idx="3"/>
            </p:cNvCxnSpPr>
            <p:nvPr/>
          </p:nvCxnSpPr>
          <p:spPr>
            <a:xfrm rot="10800000">
              <a:off x="2571736" y="5000636"/>
              <a:ext cx="14287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 Verbindung 254"/>
            <p:cNvCxnSpPr>
              <a:stCxn id="236" idx="2"/>
              <a:endCxn id="241" idx="0"/>
            </p:cNvCxnSpPr>
            <p:nvPr/>
          </p:nvCxnSpPr>
          <p:spPr>
            <a:xfrm rot="5400000">
              <a:off x="3500430" y="5250669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 Verbindung 255"/>
            <p:cNvCxnSpPr>
              <a:stCxn id="241" idx="1"/>
              <a:endCxn id="237" idx="3"/>
            </p:cNvCxnSpPr>
            <p:nvPr/>
          </p:nvCxnSpPr>
          <p:spPr>
            <a:xfrm rot="10800000">
              <a:off x="2571736" y="5500702"/>
              <a:ext cx="78581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 Verbindung 256"/>
            <p:cNvCxnSpPr>
              <a:stCxn id="241" idx="0"/>
              <a:endCxn id="235" idx="2"/>
            </p:cNvCxnSpPr>
            <p:nvPr/>
          </p:nvCxnSpPr>
          <p:spPr>
            <a:xfrm rot="16200000" flipV="1">
              <a:off x="3178959" y="4929198"/>
              <a:ext cx="214314" cy="64294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 Verbindung 257"/>
            <p:cNvCxnSpPr>
              <a:stCxn id="241" idx="2"/>
              <a:endCxn id="240" idx="3"/>
            </p:cNvCxnSpPr>
            <p:nvPr/>
          </p:nvCxnSpPr>
          <p:spPr>
            <a:xfrm rot="5400000">
              <a:off x="2911067" y="5304248"/>
              <a:ext cx="357190" cy="103585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 Verbindung 258"/>
            <p:cNvCxnSpPr>
              <a:stCxn id="241" idx="3"/>
              <a:endCxn id="243" idx="1"/>
            </p:cNvCxnSpPr>
            <p:nvPr/>
          </p:nvCxnSpPr>
          <p:spPr>
            <a:xfrm>
              <a:off x="3857620" y="5500702"/>
              <a:ext cx="71438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 Verbindung 259"/>
            <p:cNvCxnSpPr>
              <a:stCxn id="237" idx="2"/>
              <a:endCxn id="240" idx="0"/>
            </p:cNvCxnSpPr>
            <p:nvPr/>
          </p:nvCxnSpPr>
          <p:spPr>
            <a:xfrm rot="5400000">
              <a:off x="2214546" y="5750735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Form 327"/>
            <p:cNvCxnSpPr>
              <a:stCxn id="244" idx="0"/>
              <a:endCxn id="244" idx="1"/>
            </p:cNvCxnSpPr>
            <p:nvPr/>
          </p:nvCxnSpPr>
          <p:spPr>
            <a:xfrm rot="16200000" flipH="1" flipV="1">
              <a:off x="4625579" y="4804181"/>
              <a:ext cx="142876" cy="250033"/>
            </a:xfrm>
            <a:prstGeom prst="bentConnector4">
              <a:avLst>
                <a:gd name="adj1" fmla="val -159999"/>
                <a:gd name="adj2" fmla="val 191428"/>
              </a:avLst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 Verbindung 261"/>
            <p:cNvCxnSpPr>
              <a:stCxn id="244" idx="2"/>
              <a:endCxn id="243" idx="0"/>
            </p:cNvCxnSpPr>
            <p:nvPr/>
          </p:nvCxnSpPr>
          <p:spPr>
            <a:xfrm rot="5400000">
              <a:off x="4714876" y="5250669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Form 331"/>
            <p:cNvCxnSpPr>
              <a:stCxn id="236" idx="0"/>
              <a:endCxn id="236" idx="3"/>
            </p:cNvCxnSpPr>
            <p:nvPr/>
          </p:nvCxnSpPr>
          <p:spPr>
            <a:xfrm rot="16200000" flipH="1">
              <a:off x="3661165" y="4804182"/>
              <a:ext cx="142876" cy="250033"/>
            </a:xfrm>
            <a:prstGeom prst="bentConnector4">
              <a:avLst>
                <a:gd name="adj1" fmla="val -159999"/>
                <a:gd name="adj2" fmla="val 191428"/>
              </a:avLst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 Verbindung 263"/>
            <p:cNvCxnSpPr>
              <a:stCxn id="246" idx="1"/>
              <a:endCxn id="243" idx="3"/>
            </p:cNvCxnSpPr>
            <p:nvPr/>
          </p:nvCxnSpPr>
          <p:spPr>
            <a:xfrm rot="10800000">
              <a:off x="5072066" y="5500702"/>
              <a:ext cx="78581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Form 335"/>
            <p:cNvCxnSpPr>
              <a:stCxn id="246" idx="2"/>
              <a:endCxn id="245" idx="3"/>
            </p:cNvCxnSpPr>
            <p:nvPr/>
          </p:nvCxnSpPr>
          <p:spPr>
            <a:xfrm rot="5400000">
              <a:off x="5411397" y="5304248"/>
              <a:ext cx="357190" cy="1035851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 Verbindung 265"/>
            <p:cNvCxnSpPr>
              <a:stCxn id="247" idx="1"/>
              <a:endCxn id="242" idx="3"/>
            </p:cNvCxnSpPr>
            <p:nvPr/>
          </p:nvCxnSpPr>
          <p:spPr>
            <a:xfrm rot="10800000">
              <a:off x="6357950" y="5000636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Form 339"/>
            <p:cNvCxnSpPr>
              <a:stCxn id="247" idx="3"/>
              <a:endCxn id="249" idx="0"/>
            </p:cNvCxnSpPr>
            <p:nvPr/>
          </p:nvCxnSpPr>
          <p:spPr>
            <a:xfrm>
              <a:off x="7072330" y="5000636"/>
              <a:ext cx="464347" cy="35719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 Verbindung 267"/>
            <p:cNvCxnSpPr>
              <a:stCxn id="249" idx="1"/>
              <a:endCxn id="248" idx="3"/>
            </p:cNvCxnSpPr>
            <p:nvPr/>
          </p:nvCxnSpPr>
          <p:spPr>
            <a:xfrm rot="10800000">
              <a:off x="7072330" y="5500702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 Verbindung 268"/>
            <p:cNvCxnSpPr>
              <a:stCxn id="248" idx="1"/>
              <a:endCxn id="246" idx="3"/>
            </p:cNvCxnSpPr>
            <p:nvPr/>
          </p:nvCxnSpPr>
          <p:spPr>
            <a:xfrm rot="10800000">
              <a:off x="6357950" y="5500702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Form 348"/>
            <p:cNvCxnSpPr>
              <a:stCxn id="245" idx="2"/>
              <a:endCxn id="245" idx="1"/>
            </p:cNvCxnSpPr>
            <p:nvPr/>
          </p:nvCxnSpPr>
          <p:spPr>
            <a:xfrm rot="5400000" flipH="1">
              <a:off x="4625579" y="5947190"/>
              <a:ext cx="142876" cy="250033"/>
            </a:xfrm>
            <a:prstGeom prst="bentConnector4">
              <a:avLst>
                <a:gd name="adj1" fmla="val -159999"/>
                <a:gd name="adj2" fmla="val 191428"/>
              </a:avLst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Gruppieren 352"/>
          <p:cNvGrpSpPr/>
          <p:nvPr/>
        </p:nvGrpSpPr>
        <p:grpSpPr>
          <a:xfrm>
            <a:off x="6113868" y="2022420"/>
            <a:ext cx="1258817" cy="1321040"/>
            <a:chOff x="7739452" y="2790961"/>
            <a:chExt cx="1161985" cy="1352419"/>
          </a:xfrm>
        </p:grpSpPr>
        <p:pic>
          <p:nvPicPr>
            <p:cNvPr id="272" name="Grafik 271" descr="perso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8242" y="2790961"/>
              <a:ext cx="514286" cy="1066667"/>
            </a:xfrm>
            <a:prstGeom prst="rect">
              <a:avLst/>
            </a:prstGeom>
          </p:spPr>
        </p:pic>
        <p:sp>
          <p:nvSpPr>
            <p:cNvPr id="273" name="Textfeld 272"/>
            <p:cNvSpPr txBox="1"/>
            <p:nvPr/>
          </p:nvSpPr>
          <p:spPr>
            <a:xfrm>
              <a:off x="7739452" y="3774048"/>
              <a:ext cx="1161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Entwickler</a:t>
              </a:r>
              <a:endParaRPr lang="de-DE" dirty="0"/>
            </a:p>
          </p:txBody>
        </p:sp>
      </p:grpSp>
      <p:sp>
        <p:nvSpPr>
          <p:cNvPr id="274" name="Wolkenförmige Legende 273"/>
          <p:cNvSpPr/>
          <p:nvPr/>
        </p:nvSpPr>
        <p:spPr>
          <a:xfrm>
            <a:off x="7130219" y="1554676"/>
            <a:ext cx="2321735" cy="558244"/>
          </a:xfrm>
          <a:prstGeom prst="cloudCallout">
            <a:avLst>
              <a:gd name="adj1" fmla="val -60198"/>
              <a:gd name="adj2" fmla="val 7550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2">
                    <a:lumMod val="75000"/>
                  </a:schemeClr>
                </a:solidFill>
              </a:rPr>
              <a:t>Erfahrung</a:t>
            </a:r>
            <a:endParaRPr lang="de-DE" baseline="-25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5" name="Pfeil nach oben 274"/>
          <p:cNvSpPr/>
          <p:nvPr/>
        </p:nvSpPr>
        <p:spPr>
          <a:xfrm rot="16200000">
            <a:off x="5391971" y="2241273"/>
            <a:ext cx="244232" cy="735216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Textfeld 275"/>
          <p:cNvSpPr txBox="1"/>
          <p:nvPr/>
        </p:nvSpPr>
        <p:spPr>
          <a:xfrm>
            <a:off x="4813947" y="266536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interpretiert</a:t>
            </a:r>
            <a:endParaRPr lang="de-DE" dirty="0"/>
          </a:p>
        </p:txBody>
      </p:sp>
      <p:sp>
        <p:nvSpPr>
          <p:cNvPr id="277" name="Textfeld 276"/>
          <p:cNvSpPr txBox="1"/>
          <p:nvPr/>
        </p:nvSpPr>
        <p:spPr>
          <a:xfrm>
            <a:off x="7625202" y="33083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implementiert</a:t>
            </a:r>
            <a:endParaRPr lang="de-DE" dirty="0"/>
          </a:p>
        </p:txBody>
      </p:sp>
      <p:sp>
        <p:nvSpPr>
          <p:cNvPr id="278" name="Pfeil nach oben 277"/>
          <p:cNvSpPr/>
          <p:nvPr/>
        </p:nvSpPr>
        <p:spPr>
          <a:xfrm rot="10800000">
            <a:off x="6578214" y="3451177"/>
            <a:ext cx="270869" cy="662915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Pfeil nach oben 278"/>
          <p:cNvSpPr/>
          <p:nvPr/>
        </p:nvSpPr>
        <p:spPr>
          <a:xfrm rot="13561629">
            <a:off x="5892999" y="3387551"/>
            <a:ext cx="244232" cy="735216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Pfeil nach oben 279"/>
          <p:cNvSpPr/>
          <p:nvPr/>
        </p:nvSpPr>
        <p:spPr>
          <a:xfrm rot="8038371" flipH="1">
            <a:off x="7260390" y="3402829"/>
            <a:ext cx="244232" cy="735216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1" name="Gruppieren 322"/>
          <p:cNvGrpSpPr/>
          <p:nvPr/>
        </p:nvGrpSpPr>
        <p:grpSpPr>
          <a:xfrm>
            <a:off x="1006051" y="4193839"/>
            <a:ext cx="7682258" cy="1795876"/>
            <a:chOff x="928662" y="4457413"/>
            <a:chExt cx="7091315" cy="1838534"/>
          </a:xfrm>
        </p:grpSpPr>
        <p:pic>
          <p:nvPicPr>
            <p:cNvPr id="282" name="Grafik 281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367" y="5338972"/>
              <a:ext cx="733333" cy="95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3" name="Grafik 282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439" y="4462862"/>
              <a:ext cx="733333" cy="95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4" name="Grafik 283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662" y="5596443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5" name="Grafik 284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367" y="4457413"/>
              <a:ext cx="733333" cy="7143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6" name="Grafik 285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171" y="4619144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7" name="Grafik 286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171" y="5190647"/>
              <a:ext cx="733333" cy="4529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8" name="Grafik 287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171" y="5786454"/>
              <a:ext cx="733333" cy="4529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9" name="Grafik 288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0546" y="4733738"/>
              <a:ext cx="733333" cy="95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0" name="Grafik 289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5769" y="5867319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1" name="Grafik 290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7245" y="4604267"/>
              <a:ext cx="733333" cy="4529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2" name="Grafik 291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7818" y="5188140"/>
              <a:ext cx="733333" cy="7380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3" name="Grafik 292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9421" y="4594840"/>
              <a:ext cx="733333" cy="95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4" name="Grafik 293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4644" y="5728421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5" name="Grafik 294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6644" y="4585414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6" name="Grafik 295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6644" y="5156917"/>
              <a:ext cx="733333" cy="7009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297" name="Gruppieren 413"/>
          <p:cNvGrpSpPr/>
          <p:nvPr/>
        </p:nvGrpSpPr>
        <p:grpSpPr>
          <a:xfrm>
            <a:off x="773877" y="4141670"/>
            <a:ext cx="7971290" cy="2023634"/>
            <a:chOff x="714348" y="4357694"/>
            <a:chExt cx="7358114" cy="2071702"/>
          </a:xfrm>
        </p:grpSpPr>
        <p:sp>
          <p:nvSpPr>
            <p:cNvPr id="298" name="Abgerundetes Rechteck 297"/>
            <p:cNvSpPr/>
            <p:nvPr/>
          </p:nvSpPr>
          <p:spPr>
            <a:xfrm>
              <a:off x="4143372" y="4500570"/>
              <a:ext cx="3929090" cy="64294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9" name="Abgerundetes Rechteck 298"/>
            <p:cNvSpPr/>
            <p:nvPr/>
          </p:nvSpPr>
          <p:spPr>
            <a:xfrm>
              <a:off x="4143372" y="5786454"/>
              <a:ext cx="3929090" cy="64294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0" name="Abgerundetes Rechteck 299"/>
            <p:cNvSpPr/>
            <p:nvPr/>
          </p:nvSpPr>
          <p:spPr>
            <a:xfrm>
              <a:off x="714348" y="4357694"/>
              <a:ext cx="3214710" cy="10621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1" name="Abgerundetes Rechteck 300"/>
            <p:cNvSpPr/>
            <p:nvPr/>
          </p:nvSpPr>
          <p:spPr>
            <a:xfrm>
              <a:off x="714348" y="5500702"/>
              <a:ext cx="3214710" cy="9286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2" name="Abgerundetes Rechteck 301"/>
            <p:cNvSpPr/>
            <p:nvPr/>
          </p:nvSpPr>
          <p:spPr>
            <a:xfrm>
              <a:off x="4143372" y="5171793"/>
              <a:ext cx="3929090" cy="5715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3" name="Gruppieren 414"/>
          <p:cNvGrpSpPr/>
          <p:nvPr/>
        </p:nvGrpSpPr>
        <p:grpSpPr>
          <a:xfrm>
            <a:off x="1083442" y="4379872"/>
            <a:ext cx="7119987" cy="1535171"/>
            <a:chOff x="1000100" y="4643446"/>
            <a:chExt cx="6572296" cy="1571636"/>
          </a:xfrm>
        </p:grpSpPr>
        <p:grpSp>
          <p:nvGrpSpPr>
            <p:cNvPr id="304" name="Gruppieren 261"/>
            <p:cNvGrpSpPr/>
            <p:nvPr/>
          </p:nvGrpSpPr>
          <p:grpSpPr>
            <a:xfrm>
              <a:off x="1000100" y="4743165"/>
              <a:ext cx="214314" cy="357190"/>
              <a:chOff x="1000100" y="4743165"/>
              <a:chExt cx="214314" cy="357190"/>
            </a:xfrm>
          </p:grpSpPr>
          <p:sp>
            <p:nvSpPr>
              <p:cNvPr id="377" name="Abgerundetes Rechteck 376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78" name="Abgerundetes Rechteck 377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79" name="Abgerundetes Rechteck 378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05" name="Gruppieren 262"/>
            <p:cNvGrpSpPr/>
            <p:nvPr/>
          </p:nvGrpSpPr>
          <p:grpSpPr>
            <a:xfrm>
              <a:off x="2071670" y="4643446"/>
              <a:ext cx="214314" cy="357190"/>
              <a:chOff x="1000100" y="4743165"/>
              <a:chExt cx="214314" cy="357190"/>
            </a:xfrm>
          </p:grpSpPr>
          <p:sp>
            <p:nvSpPr>
              <p:cNvPr id="374" name="Abgerundetes Rechteck 373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75" name="Abgerundetes Rechteck 374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76" name="Abgerundetes Rechteck 375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06" name="Gruppieren 266"/>
            <p:cNvGrpSpPr/>
            <p:nvPr/>
          </p:nvGrpSpPr>
          <p:grpSpPr>
            <a:xfrm>
              <a:off x="2143108" y="5286388"/>
              <a:ext cx="214314" cy="357190"/>
              <a:chOff x="1000100" y="4743165"/>
              <a:chExt cx="214314" cy="357190"/>
            </a:xfrm>
          </p:grpSpPr>
          <p:sp>
            <p:nvSpPr>
              <p:cNvPr id="371" name="Abgerundetes Rechteck 370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72" name="Abgerundetes Rechteck 371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73" name="Abgerundetes Rechteck 372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07" name="Gruppieren 270"/>
            <p:cNvGrpSpPr/>
            <p:nvPr/>
          </p:nvGrpSpPr>
          <p:grpSpPr>
            <a:xfrm>
              <a:off x="2071670" y="5857892"/>
              <a:ext cx="214314" cy="357190"/>
              <a:chOff x="1000100" y="4743165"/>
              <a:chExt cx="214314" cy="357190"/>
            </a:xfrm>
          </p:grpSpPr>
          <p:sp>
            <p:nvSpPr>
              <p:cNvPr id="368" name="Abgerundetes Rechteck 367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69" name="Abgerundetes Rechteck 368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70" name="Abgerundetes Rechteck 369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08" name="Gruppieren 274"/>
            <p:cNvGrpSpPr/>
            <p:nvPr/>
          </p:nvGrpSpPr>
          <p:grpSpPr>
            <a:xfrm>
              <a:off x="3000364" y="5034366"/>
              <a:ext cx="214314" cy="357190"/>
              <a:chOff x="1000100" y="4743165"/>
              <a:chExt cx="214314" cy="357190"/>
            </a:xfrm>
          </p:grpSpPr>
          <p:sp>
            <p:nvSpPr>
              <p:cNvPr id="365" name="Abgerundetes Rechteck 364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66" name="Abgerundetes Rechteck 365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67" name="Abgerundetes Rechteck 366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09" name="Gruppieren 278"/>
            <p:cNvGrpSpPr/>
            <p:nvPr/>
          </p:nvGrpSpPr>
          <p:grpSpPr>
            <a:xfrm>
              <a:off x="3152764" y="5590994"/>
              <a:ext cx="214314" cy="357190"/>
              <a:chOff x="1000100" y="4743165"/>
              <a:chExt cx="214314" cy="357190"/>
            </a:xfrm>
          </p:grpSpPr>
          <p:sp>
            <p:nvSpPr>
              <p:cNvPr id="362" name="Abgerundetes Rechteck 361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63" name="Abgerundetes Rechteck 362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64" name="Abgerundetes Rechteck 363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0" name="Gruppieren 293"/>
            <p:cNvGrpSpPr/>
            <p:nvPr/>
          </p:nvGrpSpPr>
          <p:grpSpPr>
            <a:xfrm>
              <a:off x="4643438" y="5857892"/>
              <a:ext cx="214314" cy="357190"/>
              <a:chOff x="1000100" y="4743165"/>
              <a:chExt cx="214314" cy="357190"/>
            </a:xfrm>
          </p:grpSpPr>
          <p:sp>
            <p:nvSpPr>
              <p:cNvPr id="359" name="Abgerundetes Rechteck 358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60" name="Abgerundetes Rechteck 359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61" name="Abgerundetes Rechteck 360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1" name="Gruppieren 308"/>
            <p:cNvGrpSpPr/>
            <p:nvPr/>
          </p:nvGrpSpPr>
          <p:grpSpPr>
            <a:xfrm>
              <a:off x="4857752" y="4981782"/>
              <a:ext cx="214314" cy="357190"/>
              <a:chOff x="1000100" y="4743165"/>
              <a:chExt cx="214314" cy="357190"/>
            </a:xfrm>
          </p:grpSpPr>
          <p:sp>
            <p:nvSpPr>
              <p:cNvPr id="356" name="Abgerundetes Rechteck 355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57" name="Abgerundetes Rechteck 356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58" name="Abgerundetes Rechteck 357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2" name="Gruppieren 316"/>
            <p:cNvGrpSpPr/>
            <p:nvPr/>
          </p:nvGrpSpPr>
          <p:grpSpPr>
            <a:xfrm>
              <a:off x="4429124" y="4643446"/>
              <a:ext cx="214314" cy="357190"/>
              <a:chOff x="1000100" y="4743165"/>
              <a:chExt cx="214314" cy="357190"/>
            </a:xfrm>
          </p:grpSpPr>
          <p:sp>
            <p:nvSpPr>
              <p:cNvPr id="353" name="Abgerundetes Rechteck 352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54" name="Abgerundetes Rechteck 353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55" name="Abgerundetes Rechteck 354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3" name="Gruppieren 349"/>
            <p:cNvGrpSpPr/>
            <p:nvPr/>
          </p:nvGrpSpPr>
          <p:grpSpPr>
            <a:xfrm>
              <a:off x="4500562" y="5214950"/>
              <a:ext cx="214314" cy="357190"/>
              <a:chOff x="1000100" y="4743165"/>
              <a:chExt cx="214314" cy="357190"/>
            </a:xfrm>
          </p:grpSpPr>
          <p:sp>
            <p:nvSpPr>
              <p:cNvPr id="350" name="Abgerundetes Rechteck 349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51" name="Abgerundetes Rechteck 350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52" name="Abgerundetes Rechteck 351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4" name="Gruppieren 355"/>
            <p:cNvGrpSpPr/>
            <p:nvPr/>
          </p:nvGrpSpPr>
          <p:grpSpPr>
            <a:xfrm>
              <a:off x="5429256" y="4643446"/>
              <a:ext cx="214314" cy="357190"/>
              <a:chOff x="1000100" y="4743165"/>
              <a:chExt cx="214314" cy="357190"/>
            </a:xfrm>
          </p:grpSpPr>
          <p:sp>
            <p:nvSpPr>
              <p:cNvPr id="347" name="Abgerundetes Rechteck 346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48" name="Abgerundetes Rechteck 347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49" name="Abgerundetes Rechteck 348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5" name="Gruppieren 360"/>
            <p:cNvGrpSpPr/>
            <p:nvPr/>
          </p:nvGrpSpPr>
          <p:grpSpPr>
            <a:xfrm>
              <a:off x="5429256" y="5214950"/>
              <a:ext cx="214314" cy="357190"/>
              <a:chOff x="1000100" y="4743165"/>
              <a:chExt cx="214314" cy="357190"/>
            </a:xfrm>
          </p:grpSpPr>
          <p:sp>
            <p:nvSpPr>
              <p:cNvPr id="344" name="Abgerundetes Rechteck 343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45" name="Abgerundetes Rechteck 344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46" name="Abgerundetes Rechteck 345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6" name="Gruppieren 364"/>
            <p:cNvGrpSpPr/>
            <p:nvPr/>
          </p:nvGrpSpPr>
          <p:grpSpPr>
            <a:xfrm>
              <a:off x="5786446" y="5506151"/>
              <a:ext cx="214314" cy="357190"/>
              <a:chOff x="1000100" y="4743165"/>
              <a:chExt cx="214314" cy="357190"/>
            </a:xfrm>
          </p:grpSpPr>
          <p:sp>
            <p:nvSpPr>
              <p:cNvPr id="341" name="Abgerundetes Rechteck 340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42" name="Abgerundetes Rechteck 341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43" name="Abgerundetes Rechteck 342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7" name="Gruppieren 370"/>
            <p:cNvGrpSpPr/>
            <p:nvPr/>
          </p:nvGrpSpPr>
          <p:grpSpPr>
            <a:xfrm>
              <a:off x="6715140" y="5448118"/>
              <a:ext cx="214314" cy="357190"/>
              <a:chOff x="1000100" y="4743165"/>
              <a:chExt cx="214314" cy="357190"/>
            </a:xfrm>
          </p:grpSpPr>
          <p:sp>
            <p:nvSpPr>
              <p:cNvPr id="338" name="Abgerundetes Rechteck 337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9" name="Abgerundetes Rechteck 338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40" name="Abgerundetes Rechteck 339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8" name="Gruppieren 375"/>
            <p:cNvGrpSpPr/>
            <p:nvPr/>
          </p:nvGrpSpPr>
          <p:grpSpPr>
            <a:xfrm>
              <a:off x="6429388" y="4643446"/>
              <a:ext cx="214314" cy="357190"/>
              <a:chOff x="1000100" y="4743165"/>
              <a:chExt cx="214314" cy="357190"/>
            </a:xfrm>
          </p:grpSpPr>
          <p:sp>
            <p:nvSpPr>
              <p:cNvPr id="335" name="Abgerundetes Rechteck 334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6" name="Abgerundetes Rechteck 335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7" name="Abgerundetes Rechteck 336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19" name="Gruppieren 382"/>
            <p:cNvGrpSpPr/>
            <p:nvPr/>
          </p:nvGrpSpPr>
          <p:grpSpPr>
            <a:xfrm>
              <a:off x="7358082" y="4643446"/>
              <a:ext cx="214314" cy="357190"/>
              <a:chOff x="1000100" y="4743165"/>
              <a:chExt cx="214314" cy="357190"/>
            </a:xfrm>
          </p:grpSpPr>
          <p:sp>
            <p:nvSpPr>
              <p:cNvPr id="332" name="Abgerundetes Rechteck 331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3" name="Abgerundetes Rechteck 332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4" name="Abgerundetes Rechteck 333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20" name="Gruppieren 386"/>
            <p:cNvGrpSpPr/>
            <p:nvPr/>
          </p:nvGrpSpPr>
          <p:grpSpPr>
            <a:xfrm>
              <a:off x="7358082" y="5214950"/>
              <a:ext cx="214314" cy="357190"/>
              <a:chOff x="1000100" y="4743165"/>
              <a:chExt cx="214314" cy="357190"/>
            </a:xfrm>
          </p:grpSpPr>
          <p:sp>
            <p:nvSpPr>
              <p:cNvPr id="329" name="Abgerundetes Rechteck 328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0" name="Abgerundetes Rechteck 329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1" name="Abgerundetes Rechteck 330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21" name="Gruppieren 390"/>
            <p:cNvGrpSpPr/>
            <p:nvPr/>
          </p:nvGrpSpPr>
          <p:grpSpPr>
            <a:xfrm>
              <a:off x="6715140" y="4910344"/>
              <a:ext cx="214314" cy="357190"/>
              <a:chOff x="1000100" y="4743165"/>
              <a:chExt cx="214314" cy="357190"/>
            </a:xfrm>
          </p:grpSpPr>
          <p:sp>
            <p:nvSpPr>
              <p:cNvPr id="326" name="Abgerundetes Rechteck 325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27" name="Abgerundetes Rechteck 326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28" name="Abgerundetes Rechteck 327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22" name="Gruppieren 394"/>
            <p:cNvGrpSpPr/>
            <p:nvPr/>
          </p:nvGrpSpPr>
          <p:grpSpPr>
            <a:xfrm>
              <a:off x="1214414" y="5572140"/>
              <a:ext cx="214314" cy="357190"/>
              <a:chOff x="1000100" y="4743165"/>
              <a:chExt cx="214314" cy="357190"/>
            </a:xfrm>
          </p:grpSpPr>
          <p:sp>
            <p:nvSpPr>
              <p:cNvPr id="323" name="Abgerundetes Rechteck 322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24" name="Abgerundetes Rechteck 323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25" name="Abgerundetes Rechteck 324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380" name="Gruppieren 415"/>
          <p:cNvGrpSpPr/>
          <p:nvPr/>
        </p:nvGrpSpPr>
        <p:grpSpPr>
          <a:xfrm>
            <a:off x="1083442" y="4156131"/>
            <a:ext cx="7352161" cy="1777459"/>
            <a:chOff x="1000100" y="4419705"/>
            <a:chExt cx="6786610" cy="1857388"/>
          </a:xfrm>
        </p:grpSpPr>
        <p:sp>
          <p:nvSpPr>
            <p:cNvPr id="381" name="Abgerundetes Rechteck 380"/>
            <p:cNvSpPr/>
            <p:nvPr/>
          </p:nvSpPr>
          <p:spPr>
            <a:xfrm rot="5400000">
              <a:off x="520877" y="5179231"/>
              <a:ext cx="1428760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2" name="Abgerundetes Rechteck 381"/>
            <p:cNvSpPr/>
            <p:nvPr/>
          </p:nvSpPr>
          <p:spPr>
            <a:xfrm rot="5400000">
              <a:off x="1250133" y="5312680"/>
              <a:ext cx="1857388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3" name="Abgerundetes Rechteck 382"/>
            <p:cNvSpPr/>
            <p:nvPr/>
          </p:nvSpPr>
          <p:spPr>
            <a:xfrm rot="5400000">
              <a:off x="2428860" y="5466972"/>
              <a:ext cx="1500198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4" name="Abgerundetes Rechteck 383"/>
            <p:cNvSpPr/>
            <p:nvPr/>
          </p:nvSpPr>
          <p:spPr>
            <a:xfrm rot="5400000" flipV="1">
              <a:off x="3799042" y="5370686"/>
              <a:ext cx="1643076" cy="45720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5" name="Abgerundetes Rechteck 384"/>
            <p:cNvSpPr/>
            <p:nvPr/>
          </p:nvSpPr>
          <p:spPr>
            <a:xfrm rot="5400000">
              <a:off x="5000628" y="5115231"/>
              <a:ext cx="1071570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6" name="Abgerundetes Rechteck 385"/>
            <p:cNvSpPr/>
            <p:nvPr/>
          </p:nvSpPr>
          <p:spPr>
            <a:xfrm rot="5400000">
              <a:off x="6143636" y="5267631"/>
              <a:ext cx="1071570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7" name="Abgerundetes Rechteck 386"/>
            <p:cNvSpPr/>
            <p:nvPr/>
          </p:nvSpPr>
          <p:spPr>
            <a:xfrm rot="5400000">
              <a:off x="6929453" y="5143512"/>
              <a:ext cx="1071570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8" name="Abgerundetes Rechteck 387"/>
            <p:cNvSpPr/>
            <p:nvPr/>
          </p:nvSpPr>
          <p:spPr>
            <a:xfrm flipV="1">
              <a:off x="2928926" y="5357825"/>
              <a:ext cx="4429156" cy="45719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9" name="Abgerundetes Rechteck 388"/>
            <p:cNvSpPr/>
            <p:nvPr/>
          </p:nvSpPr>
          <p:spPr>
            <a:xfrm flipV="1">
              <a:off x="1142976" y="4857760"/>
              <a:ext cx="4429156" cy="45719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0" name="Abgerundetes Rechteck 389"/>
            <p:cNvSpPr/>
            <p:nvPr/>
          </p:nvSpPr>
          <p:spPr>
            <a:xfrm flipV="1">
              <a:off x="1000100" y="5214948"/>
              <a:ext cx="6786610" cy="71439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91" name="Gruppieren 524"/>
          <p:cNvGrpSpPr/>
          <p:nvPr/>
        </p:nvGrpSpPr>
        <p:grpSpPr>
          <a:xfrm>
            <a:off x="795795" y="1620576"/>
            <a:ext cx="3824817" cy="2456496"/>
            <a:chOff x="2742893" y="2000240"/>
            <a:chExt cx="3686495" cy="3000396"/>
          </a:xfrm>
        </p:grpSpPr>
        <p:grpSp>
          <p:nvGrpSpPr>
            <p:cNvPr id="392" name="Gruppieren 142"/>
            <p:cNvGrpSpPr/>
            <p:nvPr/>
          </p:nvGrpSpPr>
          <p:grpSpPr>
            <a:xfrm>
              <a:off x="2742893" y="2000240"/>
              <a:ext cx="3686495" cy="3000396"/>
              <a:chOff x="2742893" y="2000240"/>
              <a:chExt cx="3686495" cy="3000396"/>
            </a:xfrm>
          </p:grpSpPr>
          <p:sp>
            <p:nvSpPr>
              <p:cNvPr id="396" name="Abgerundetes Rechteck 395"/>
              <p:cNvSpPr/>
              <p:nvPr/>
            </p:nvSpPr>
            <p:spPr>
              <a:xfrm>
                <a:off x="2742893" y="2000240"/>
                <a:ext cx="3686495" cy="300039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97" name="Textfeld 396"/>
              <p:cNvSpPr txBox="1"/>
              <p:nvPr/>
            </p:nvSpPr>
            <p:spPr>
              <a:xfrm>
                <a:off x="3319846" y="2000241"/>
                <a:ext cx="2500330" cy="78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/>
                  <a:t>Software-</a:t>
                </a:r>
                <a:r>
                  <a:rPr lang="de-CH" dirty="0">
                    <a:solidFill>
                      <a:srgbClr val="FFC000"/>
                    </a:solidFill>
                  </a:rPr>
                  <a:t>Architektur</a:t>
                </a:r>
                <a:r>
                  <a:rPr lang="de-CH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Architektur</a:t>
                </a:r>
                <a:endParaRPr lang="de-DE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98" name="Gruppieren 79"/>
              <p:cNvGrpSpPr/>
              <p:nvPr/>
            </p:nvGrpSpPr>
            <p:grpSpPr>
              <a:xfrm>
                <a:off x="3042050" y="2428868"/>
                <a:ext cx="3054451" cy="714380"/>
                <a:chOff x="2803433" y="2428868"/>
                <a:chExt cx="3054451" cy="714380"/>
              </a:xfrm>
            </p:grpSpPr>
            <p:sp>
              <p:nvSpPr>
                <p:cNvPr id="456" name="Abgerundetes Rechteck 455"/>
                <p:cNvSpPr/>
                <p:nvPr/>
              </p:nvSpPr>
              <p:spPr>
                <a:xfrm>
                  <a:off x="2803433" y="2428868"/>
                  <a:ext cx="3054451" cy="7143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457" name="Gruppieren 26"/>
                <p:cNvGrpSpPr/>
                <p:nvPr/>
              </p:nvGrpSpPr>
              <p:grpSpPr>
                <a:xfrm>
                  <a:off x="2927455" y="2538014"/>
                  <a:ext cx="361168" cy="133546"/>
                  <a:chOff x="3677036" y="3929066"/>
                  <a:chExt cx="361168" cy="133546"/>
                </a:xfrm>
              </p:grpSpPr>
              <p:cxnSp>
                <p:nvCxnSpPr>
                  <p:cNvPr id="458" name="Gerade Verbindung 457"/>
                  <p:cNvCxnSpPr/>
                  <p:nvPr/>
                </p:nvCxnSpPr>
                <p:spPr>
                  <a:xfrm>
                    <a:off x="3677036" y="3929066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Gerade Verbindung 458"/>
                  <p:cNvCxnSpPr/>
                  <p:nvPr/>
                </p:nvCxnSpPr>
                <p:spPr>
                  <a:xfrm>
                    <a:off x="3681014" y="4000504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Gerade Verbindung 459"/>
                  <p:cNvCxnSpPr/>
                  <p:nvPr/>
                </p:nvCxnSpPr>
                <p:spPr>
                  <a:xfrm>
                    <a:off x="3681014" y="4062612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9" name="Gruppieren 85"/>
              <p:cNvGrpSpPr/>
              <p:nvPr/>
            </p:nvGrpSpPr>
            <p:grpSpPr>
              <a:xfrm>
                <a:off x="3024667" y="3233540"/>
                <a:ext cx="3054451" cy="714380"/>
                <a:chOff x="2786050" y="3233540"/>
                <a:chExt cx="3054451" cy="714380"/>
              </a:xfrm>
            </p:grpSpPr>
            <p:sp>
              <p:nvSpPr>
                <p:cNvPr id="451" name="Abgerundetes Rechteck 450"/>
                <p:cNvSpPr/>
                <p:nvPr/>
              </p:nvSpPr>
              <p:spPr>
                <a:xfrm>
                  <a:off x="2786050" y="3233540"/>
                  <a:ext cx="3054451" cy="7143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452" name="Gruppieren 81"/>
                <p:cNvGrpSpPr/>
                <p:nvPr/>
              </p:nvGrpSpPr>
              <p:grpSpPr>
                <a:xfrm>
                  <a:off x="2928926" y="3366892"/>
                  <a:ext cx="361168" cy="133546"/>
                  <a:chOff x="3677036" y="3929066"/>
                  <a:chExt cx="361168" cy="133546"/>
                </a:xfrm>
              </p:grpSpPr>
              <p:cxnSp>
                <p:nvCxnSpPr>
                  <p:cNvPr id="453" name="Gerade Verbindung 452"/>
                  <p:cNvCxnSpPr/>
                  <p:nvPr/>
                </p:nvCxnSpPr>
                <p:spPr>
                  <a:xfrm>
                    <a:off x="3677036" y="3929066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Gerade Verbindung 453"/>
                  <p:cNvCxnSpPr/>
                  <p:nvPr/>
                </p:nvCxnSpPr>
                <p:spPr>
                  <a:xfrm>
                    <a:off x="3681014" y="4000504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Gerade Verbindung 454"/>
                  <p:cNvCxnSpPr/>
                  <p:nvPr/>
                </p:nvCxnSpPr>
                <p:spPr>
                  <a:xfrm>
                    <a:off x="3681014" y="4062612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0" name="Gruppieren 45"/>
              <p:cNvGrpSpPr/>
              <p:nvPr/>
            </p:nvGrpSpPr>
            <p:grpSpPr>
              <a:xfrm>
                <a:off x="3801058" y="3357562"/>
                <a:ext cx="533796" cy="285752"/>
                <a:chOff x="1037808" y="3357562"/>
                <a:chExt cx="533796" cy="285752"/>
              </a:xfrm>
            </p:grpSpPr>
            <p:sp>
              <p:nvSpPr>
                <p:cNvPr id="449" name="Abgerundetes Rechteck 448"/>
                <p:cNvSpPr/>
                <p:nvPr/>
              </p:nvSpPr>
              <p:spPr>
                <a:xfrm>
                  <a:off x="1037808" y="3357562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450" name="Form 583"/>
                <p:cNvCxnSpPr>
                  <a:stCxn id="449" idx="2"/>
                  <a:endCxn id="449" idx="1"/>
                </p:cNvCxnSpPr>
                <p:nvPr/>
              </p:nvCxnSpPr>
              <p:spPr>
                <a:xfrm rot="5400000" flipH="1">
                  <a:off x="1099819" y="3438427"/>
                  <a:ext cx="142876" cy="266898"/>
                </a:xfrm>
                <a:prstGeom prst="bentConnector4">
                  <a:avLst>
                    <a:gd name="adj1" fmla="val -73333"/>
                    <a:gd name="adj2" fmla="val 160928"/>
                  </a:avLst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1" name="Gruppieren 53"/>
              <p:cNvGrpSpPr/>
              <p:nvPr/>
            </p:nvGrpSpPr>
            <p:grpSpPr>
              <a:xfrm>
                <a:off x="4225708" y="3419573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45" name="Abgerundetes Rechteck 444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6" name="Abgerundetes Rechteck 445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7" name="Abgerundetes Rechteck 446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8" name="Abgerundetes Rechteck 447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02" name="Gruppieren 45"/>
              <p:cNvGrpSpPr/>
              <p:nvPr/>
            </p:nvGrpSpPr>
            <p:grpSpPr>
              <a:xfrm>
                <a:off x="3801058" y="2532565"/>
                <a:ext cx="533796" cy="285752"/>
                <a:chOff x="1037808" y="3357562"/>
                <a:chExt cx="533796" cy="285752"/>
              </a:xfrm>
            </p:grpSpPr>
            <p:sp>
              <p:nvSpPr>
                <p:cNvPr id="443" name="Abgerundetes Rechteck 442"/>
                <p:cNvSpPr/>
                <p:nvPr/>
              </p:nvSpPr>
              <p:spPr>
                <a:xfrm>
                  <a:off x="1037808" y="3357562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444" name="Form 577"/>
                <p:cNvCxnSpPr>
                  <a:stCxn id="443" idx="2"/>
                  <a:endCxn id="443" idx="1"/>
                </p:cNvCxnSpPr>
                <p:nvPr/>
              </p:nvCxnSpPr>
              <p:spPr>
                <a:xfrm rot="5400000" flipH="1">
                  <a:off x="1099819" y="3438427"/>
                  <a:ext cx="142876" cy="266898"/>
                </a:xfrm>
                <a:prstGeom prst="bentConnector4">
                  <a:avLst>
                    <a:gd name="adj1" fmla="val -60000"/>
                    <a:gd name="adj2" fmla="val 160928"/>
                  </a:avLst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Gruppieren 53"/>
              <p:cNvGrpSpPr/>
              <p:nvPr/>
            </p:nvGrpSpPr>
            <p:grpSpPr>
              <a:xfrm>
                <a:off x="4225708" y="2594576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39" name="Abgerundetes Rechteck 438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0" name="Abgerundetes Rechteck 439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1" name="Abgerundetes Rechteck 440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2" name="Abgerundetes Rechteck 441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04" name="Gruppieren 107"/>
              <p:cNvGrpSpPr/>
              <p:nvPr/>
            </p:nvGrpSpPr>
            <p:grpSpPr>
              <a:xfrm>
                <a:off x="3024667" y="4043661"/>
                <a:ext cx="3054451" cy="714380"/>
                <a:chOff x="2786050" y="4043661"/>
                <a:chExt cx="3054451" cy="714380"/>
              </a:xfrm>
            </p:grpSpPr>
            <p:sp>
              <p:nvSpPr>
                <p:cNvPr id="434" name="Abgerundetes Rechteck 433"/>
                <p:cNvSpPr/>
                <p:nvPr/>
              </p:nvSpPr>
              <p:spPr>
                <a:xfrm>
                  <a:off x="2786050" y="4043661"/>
                  <a:ext cx="3054451" cy="7143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435" name="Gruppieren 81"/>
                <p:cNvGrpSpPr/>
                <p:nvPr/>
              </p:nvGrpSpPr>
              <p:grpSpPr>
                <a:xfrm>
                  <a:off x="2928926" y="4177013"/>
                  <a:ext cx="361168" cy="133546"/>
                  <a:chOff x="3677036" y="3929066"/>
                  <a:chExt cx="361168" cy="133546"/>
                </a:xfrm>
              </p:grpSpPr>
              <p:cxnSp>
                <p:nvCxnSpPr>
                  <p:cNvPr id="436" name="Gerade Verbindung 435"/>
                  <p:cNvCxnSpPr/>
                  <p:nvPr/>
                </p:nvCxnSpPr>
                <p:spPr>
                  <a:xfrm>
                    <a:off x="3677036" y="3929066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" name="Gerade Verbindung 436"/>
                  <p:cNvCxnSpPr/>
                  <p:nvPr/>
                </p:nvCxnSpPr>
                <p:spPr>
                  <a:xfrm>
                    <a:off x="3681014" y="4000504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8" name="Gerade Verbindung 437"/>
                  <p:cNvCxnSpPr/>
                  <p:nvPr/>
                </p:nvCxnSpPr>
                <p:spPr>
                  <a:xfrm>
                    <a:off x="3681014" y="4062612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5" name="Gruppieren 45"/>
              <p:cNvGrpSpPr/>
              <p:nvPr/>
            </p:nvGrpSpPr>
            <p:grpSpPr>
              <a:xfrm>
                <a:off x="3776755" y="4137931"/>
                <a:ext cx="533796" cy="285752"/>
                <a:chOff x="1037808" y="3357562"/>
                <a:chExt cx="533796" cy="285752"/>
              </a:xfrm>
            </p:grpSpPr>
            <p:sp>
              <p:nvSpPr>
                <p:cNvPr id="432" name="Abgerundetes Rechteck 431"/>
                <p:cNvSpPr/>
                <p:nvPr/>
              </p:nvSpPr>
              <p:spPr>
                <a:xfrm>
                  <a:off x="1037808" y="3357562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433" name="Form 566"/>
                <p:cNvCxnSpPr>
                  <a:stCxn id="432" idx="2"/>
                  <a:endCxn id="432" idx="1"/>
                </p:cNvCxnSpPr>
                <p:nvPr/>
              </p:nvCxnSpPr>
              <p:spPr>
                <a:xfrm rot="5400000" flipH="1">
                  <a:off x="1099819" y="3438427"/>
                  <a:ext cx="142876" cy="266898"/>
                </a:xfrm>
                <a:prstGeom prst="bentConnector4">
                  <a:avLst>
                    <a:gd name="adj1" fmla="val -66666"/>
                    <a:gd name="adj2" fmla="val 160928"/>
                  </a:avLst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uppieren 53"/>
              <p:cNvGrpSpPr/>
              <p:nvPr/>
            </p:nvGrpSpPr>
            <p:grpSpPr>
              <a:xfrm>
                <a:off x="4201405" y="4199942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28" name="Abgerundetes Rechteck 427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9" name="Abgerundetes Rechteck 428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30" name="Abgerundetes Rechteck 429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31" name="Abgerundetes Rechteck 430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07" name="Gruppieren 56"/>
              <p:cNvGrpSpPr/>
              <p:nvPr/>
            </p:nvGrpSpPr>
            <p:grpSpPr>
              <a:xfrm>
                <a:off x="5419829" y="4361672"/>
                <a:ext cx="533796" cy="285752"/>
                <a:chOff x="1857356" y="3724276"/>
                <a:chExt cx="533796" cy="285752"/>
              </a:xfrm>
            </p:grpSpPr>
            <p:sp>
              <p:nvSpPr>
                <p:cNvPr id="426" name="Abgerundetes Rechteck 425"/>
                <p:cNvSpPr/>
                <p:nvPr/>
              </p:nvSpPr>
              <p:spPr>
                <a:xfrm>
                  <a:off x="1857356" y="3724276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7" name="Flussdiagramm: Magnetplattenspeicher 426"/>
                <p:cNvSpPr/>
                <p:nvPr/>
              </p:nvSpPr>
              <p:spPr>
                <a:xfrm>
                  <a:off x="2005681" y="3786190"/>
                  <a:ext cx="214314" cy="142876"/>
                </a:xfrm>
                <a:prstGeom prst="flowChartMagneticDisk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08" name="Gruppieren 53"/>
              <p:cNvGrpSpPr/>
              <p:nvPr/>
            </p:nvGrpSpPr>
            <p:grpSpPr>
              <a:xfrm>
                <a:off x="4810617" y="2590598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22" name="Abgerundetes Rechteck 421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3" name="Abgerundetes Rechteck 422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4" name="Abgerundetes Rechteck 423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5" name="Abgerundetes Rechteck 424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09" name="Gruppieren 53"/>
              <p:cNvGrpSpPr/>
              <p:nvPr/>
            </p:nvGrpSpPr>
            <p:grpSpPr>
              <a:xfrm>
                <a:off x="5453559" y="2596047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18" name="Abgerundetes Rechteck 417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19" name="Abgerundetes Rechteck 418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0" name="Abgerundetes Rechteck 419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1" name="Abgerundetes Rechteck 420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10" name="Gruppieren 53"/>
              <p:cNvGrpSpPr/>
              <p:nvPr/>
            </p:nvGrpSpPr>
            <p:grpSpPr>
              <a:xfrm>
                <a:off x="4810617" y="3429000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14" name="Abgerundetes Rechteck 413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15" name="Abgerundetes Rechteck 414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16" name="Abgerundetes Rechteck 415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17" name="Abgerundetes Rechteck 416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411" name="Abgerundetes Rechteck 410"/>
              <p:cNvSpPr/>
              <p:nvPr/>
            </p:nvSpPr>
            <p:spPr>
              <a:xfrm>
                <a:off x="4601752" y="2500306"/>
                <a:ext cx="285752" cy="2161994"/>
              </a:xfrm>
              <a:prstGeom prst="roundRect">
                <a:avLst/>
              </a:prstGeom>
              <a:solidFill>
                <a:schemeClr val="bg2">
                  <a:lumMod val="90000"/>
                  <a:alpha val="2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12" name="Abgerundetes Rechteck 411"/>
              <p:cNvSpPr/>
              <p:nvPr/>
            </p:nvSpPr>
            <p:spPr>
              <a:xfrm rot="5400000">
                <a:off x="4563309" y="2924220"/>
                <a:ext cx="285752" cy="1494749"/>
              </a:xfrm>
              <a:prstGeom prst="roundRect">
                <a:avLst/>
              </a:prstGeom>
              <a:solidFill>
                <a:schemeClr val="bg2">
                  <a:lumMod val="90000"/>
                  <a:alpha val="2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13" name="Abgerundetes Rechteck 412"/>
              <p:cNvSpPr/>
              <p:nvPr/>
            </p:nvSpPr>
            <p:spPr>
              <a:xfrm rot="5400000">
                <a:off x="4861309" y="2021083"/>
                <a:ext cx="285752" cy="1785950"/>
              </a:xfrm>
              <a:prstGeom prst="roundRect">
                <a:avLst/>
              </a:prstGeom>
              <a:solidFill>
                <a:schemeClr val="bg2">
                  <a:lumMod val="90000"/>
                  <a:alpha val="2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393" name="Legende mit Pfeil in vier Richtungen 392"/>
            <p:cNvSpPr/>
            <p:nvPr/>
          </p:nvSpPr>
          <p:spPr>
            <a:xfrm>
              <a:off x="4452937" y="2643182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394" name="Legende mit Pfeil in vier Richtungen 393"/>
            <p:cNvSpPr/>
            <p:nvPr/>
          </p:nvSpPr>
          <p:spPr>
            <a:xfrm>
              <a:off x="4429124" y="3429000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395" name="Legende mit Pfeil in vier Richtungen 394"/>
            <p:cNvSpPr/>
            <p:nvPr/>
          </p:nvSpPr>
          <p:spPr>
            <a:xfrm>
              <a:off x="4429124" y="4143380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29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Änderungen umsetzen</a:t>
            </a:r>
          </a:p>
        </p:txBody>
      </p:sp>
      <p:grpSp>
        <p:nvGrpSpPr>
          <p:cNvPr id="271" name="Gruppieren 352"/>
          <p:cNvGrpSpPr/>
          <p:nvPr/>
        </p:nvGrpSpPr>
        <p:grpSpPr>
          <a:xfrm>
            <a:off x="6113868" y="2022420"/>
            <a:ext cx="1258817" cy="1321040"/>
            <a:chOff x="7739452" y="2790961"/>
            <a:chExt cx="1161985" cy="1352419"/>
          </a:xfrm>
        </p:grpSpPr>
        <p:pic>
          <p:nvPicPr>
            <p:cNvPr id="272" name="Grafik 271" descr="perso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8242" y="2790961"/>
              <a:ext cx="514286" cy="1066667"/>
            </a:xfrm>
            <a:prstGeom prst="rect">
              <a:avLst/>
            </a:prstGeom>
          </p:spPr>
        </p:pic>
        <p:sp>
          <p:nvSpPr>
            <p:cNvPr id="273" name="Textfeld 272"/>
            <p:cNvSpPr txBox="1"/>
            <p:nvPr/>
          </p:nvSpPr>
          <p:spPr>
            <a:xfrm>
              <a:off x="7739452" y="3774048"/>
              <a:ext cx="1161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Entwickler</a:t>
              </a:r>
              <a:endParaRPr lang="de-DE" dirty="0"/>
            </a:p>
          </p:txBody>
        </p:sp>
      </p:grpSp>
      <p:sp>
        <p:nvSpPr>
          <p:cNvPr id="274" name="Wolkenförmige Legende 273"/>
          <p:cNvSpPr/>
          <p:nvPr/>
        </p:nvSpPr>
        <p:spPr>
          <a:xfrm>
            <a:off x="7130219" y="1554676"/>
            <a:ext cx="2321735" cy="558244"/>
          </a:xfrm>
          <a:prstGeom prst="cloudCallout">
            <a:avLst>
              <a:gd name="adj1" fmla="val -60198"/>
              <a:gd name="adj2" fmla="val 7550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2">
                    <a:lumMod val="75000"/>
                  </a:schemeClr>
                </a:solidFill>
              </a:rPr>
              <a:t>Erfahrung</a:t>
            </a:r>
            <a:endParaRPr lang="de-DE" baseline="-25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5" name="Pfeil nach oben 274"/>
          <p:cNvSpPr/>
          <p:nvPr/>
        </p:nvSpPr>
        <p:spPr>
          <a:xfrm rot="16200000">
            <a:off x="5391971" y="2241273"/>
            <a:ext cx="244232" cy="735216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Textfeld 275"/>
          <p:cNvSpPr txBox="1"/>
          <p:nvPr/>
        </p:nvSpPr>
        <p:spPr>
          <a:xfrm>
            <a:off x="4813947" y="266536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interpretiert</a:t>
            </a:r>
            <a:endParaRPr lang="de-DE" dirty="0"/>
          </a:p>
        </p:txBody>
      </p:sp>
      <p:sp>
        <p:nvSpPr>
          <p:cNvPr id="277" name="Textfeld 276"/>
          <p:cNvSpPr txBox="1"/>
          <p:nvPr/>
        </p:nvSpPr>
        <p:spPr>
          <a:xfrm>
            <a:off x="7625202" y="33083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implementiert</a:t>
            </a:r>
            <a:endParaRPr lang="de-DE" dirty="0"/>
          </a:p>
        </p:txBody>
      </p:sp>
      <p:sp>
        <p:nvSpPr>
          <p:cNvPr id="278" name="Pfeil nach oben 277"/>
          <p:cNvSpPr/>
          <p:nvPr/>
        </p:nvSpPr>
        <p:spPr>
          <a:xfrm rot="10800000">
            <a:off x="6578214" y="3451177"/>
            <a:ext cx="270869" cy="662915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Pfeil nach oben 278"/>
          <p:cNvSpPr/>
          <p:nvPr/>
        </p:nvSpPr>
        <p:spPr>
          <a:xfrm rot="13561629">
            <a:off x="5892999" y="3387551"/>
            <a:ext cx="244232" cy="735216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Pfeil nach oben 279"/>
          <p:cNvSpPr/>
          <p:nvPr/>
        </p:nvSpPr>
        <p:spPr>
          <a:xfrm rot="8038371" flipH="1">
            <a:off x="7260390" y="3402829"/>
            <a:ext cx="244232" cy="735216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91" name="Gruppieren 524"/>
          <p:cNvGrpSpPr/>
          <p:nvPr/>
        </p:nvGrpSpPr>
        <p:grpSpPr>
          <a:xfrm>
            <a:off x="795795" y="1620576"/>
            <a:ext cx="3824817" cy="2456496"/>
            <a:chOff x="2742893" y="2000240"/>
            <a:chExt cx="3686495" cy="3000396"/>
          </a:xfrm>
        </p:grpSpPr>
        <p:grpSp>
          <p:nvGrpSpPr>
            <p:cNvPr id="392" name="Gruppieren 142"/>
            <p:cNvGrpSpPr/>
            <p:nvPr/>
          </p:nvGrpSpPr>
          <p:grpSpPr>
            <a:xfrm>
              <a:off x="2742893" y="2000240"/>
              <a:ext cx="3686495" cy="3000396"/>
              <a:chOff x="2742893" y="2000240"/>
              <a:chExt cx="3686495" cy="3000396"/>
            </a:xfrm>
          </p:grpSpPr>
          <p:sp>
            <p:nvSpPr>
              <p:cNvPr id="396" name="Abgerundetes Rechteck 395"/>
              <p:cNvSpPr/>
              <p:nvPr/>
            </p:nvSpPr>
            <p:spPr>
              <a:xfrm>
                <a:off x="2742893" y="2000240"/>
                <a:ext cx="3686495" cy="300039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97" name="Textfeld 396"/>
              <p:cNvSpPr txBox="1"/>
              <p:nvPr/>
            </p:nvSpPr>
            <p:spPr>
              <a:xfrm>
                <a:off x="3319846" y="2000241"/>
                <a:ext cx="2500330" cy="78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/>
                  <a:t>Software-</a:t>
                </a:r>
                <a:r>
                  <a:rPr lang="de-CH" dirty="0">
                    <a:solidFill>
                      <a:srgbClr val="FFC000"/>
                    </a:solidFill>
                  </a:rPr>
                  <a:t>Architektur</a:t>
                </a:r>
                <a:r>
                  <a:rPr lang="de-CH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Architektur</a:t>
                </a:r>
                <a:endParaRPr lang="de-DE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98" name="Gruppieren 79"/>
              <p:cNvGrpSpPr/>
              <p:nvPr/>
            </p:nvGrpSpPr>
            <p:grpSpPr>
              <a:xfrm>
                <a:off x="3042050" y="2428868"/>
                <a:ext cx="3054451" cy="714380"/>
                <a:chOff x="2803433" y="2428868"/>
                <a:chExt cx="3054451" cy="714380"/>
              </a:xfrm>
            </p:grpSpPr>
            <p:sp>
              <p:nvSpPr>
                <p:cNvPr id="456" name="Abgerundetes Rechteck 455"/>
                <p:cNvSpPr/>
                <p:nvPr/>
              </p:nvSpPr>
              <p:spPr>
                <a:xfrm>
                  <a:off x="2803433" y="2428868"/>
                  <a:ext cx="3054451" cy="7143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457" name="Gruppieren 26"/>
                <p:cNvGrpSpPr/>
                <p:nvPr/>
              </p:nvGrpSpPr>
              <p:grpSpPr>
                <a:xfrm>
                  <a:off x="2927455" y="2538014"/>
                  <a:ext cx="361168" cy="133546"/>
                  <a:chOff x="3677036" y="3929066"/>
                  <a:chExt cx="361168" cy="133546"/>
                </a:xfrm>
              </p:grpSpPr>
              <p:cxnSp>
                <p:nvCxnSpPr>
                  <p:cNvPr id="458" name="Gerade Verbindung 457"/>
                  <p:cNvCxnSpPr/>
                  <p:nvPr/>
                </p:nvCxnSpPr>
                <p:spPr>
                  <a:xfrm>
                    <a:off x="3677036" y="3929066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Gerade Verbindung 458"/>
                  <p:cNvCxnSpPr/>
                  <p:nvPr/>
                </p:nvCxnSpPr>
                <p:spPr>
                  <a:xfrm>
                    <a:off x="3681014" y="4000504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Gerade Verbindung 459"/>
                  <p:cNvCxnSpPr/>
                  <p:nvPr/>
                </p:nvCxnSpPr>
                <p:spPr>
                  <a:xfrm>
                    <a:off x="3681014" y="4062612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9" name="Gruppieren 85"/>
              <p:cNvGrpSpPr/>
              <p:nvPr/>
            </p:nvGrpSpPr>
            <p:grpSpPr>
              <a:xfrm>
                <a:off x="3024667" y="3233540"/>
                <a:ext cx="3054451" cy="714380"/>
                <a:chOff x="2786050" y="3233540"/>
                <a:chExt cx="3054451" cy="714380"/>
              </a:xfrm>
            </p:grpSpPr>
            <p:sp>
              <p:nvSpPr>
                <p:cNvPr id="451" name="Abgerundetes Rechteck 450"/>
                <p:cNvSpPr/>
                <p:nvPr/>
              </p:nvSpPr>
              <p:spPr>
                <a:xfrm>
                  <a:off x="2786050" y="3233540"/>
                  <a:ext cx="3054451" cy="7143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452" name="Gruppieren 81"/>
                <p:cNvGrpSpPr/>
                <p:nvPr/>
              </p:nvGrpSpPr>
              <p:grpSpPr>
                <a:xfrm>
                  <a:off x="2928926" y="3366892"/>
                  <a:ext cx="361168" cy="133546"/>
                  <a:chOff x="3677036" y="3929066"/>
                  <a:chExt cx="361168" cy="133546"/>
                </a:xfrm>
              </p:grpSpPr>
              <p:cxnSp>
                <p:nvCxnSpPr>
                  <p:cNvPr id="453" name="Gerade Verbindung 452"/>
                  <p:cNvCxnSpPr/>
                  <p:nvPr/>
                </p:nvCxnSpPr>
                <p:spPr>
                  <a:xfrm>
                    <a:off x="3677036" y="3929066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Gerade Verbindung 453"/>
                  <p:cNvCxnSpPr/>
                  <p:nvPr/>
                </p:nvCxnSpPr>
                <p:spPr>
                  <a:xfrm>
                    <a:off x="3681014" y="4000504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Gerade Verbindung 454"/>
                  <p:cNvCxnSpPr/>
                  <p:nvPr/>
                </p:nvCxnSpPr>
                <p:spPr>
                  <a:xfrm>
                    <a:off x="3681014" y="4062612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0" name="Gruppieren 45"/>
              <p:cNvGrpSpPr/>
              <p:nvPr/>
            </p:nvGrpSpPr>
            <p:grpSpPr>
              <a:xfrm>
                <a:off x="3801058" y="3357562"/>
                <a:ext cx="533796" cy="285752"/>
                <a:chOff x="1037808" y="3357562"/>
                <a:chExt cx="533796" cy="285752"/>
              </a:xfrm>
            </p:grpSpPr>
            <p:sp>
              <p:nvSpPr>
                <p:cNvPr id="449" name="Abgerundetes Rechteck 448"/>
                <p:cNvSpPr/>
                <p:nvPr/>
              </p:nvSpPr>
              <p:spPr>
                <a:xfrm>
                  <a:off x="1037808" y="3357562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450" name="Form 583"/>
                <p:cNvCxnSpPr>
                  <a:stCxn id="449" idx="2"/>
                  <a:endCxn id="449" idx="1"/>
                </p:cNvCxnSpPr>
                <p:nvPr/>
              </p:nvCxnSpPr>
              <p:spPr>
                <a:xfrm rot="5400000" flipH="1">
                  <a:off x="1099819" y="3438427"/>
                  <a:ext cx="142876" cy="266898"/>
                </a:xfrm>
                <a:prstGeom prst="bentConnector4">
                  <a:avLst>
                    <a:gd name="adj1" fmla="val -73333"/>
                    <a:gd name="adj2" fmla="val 160928"/>
                  </a:avLst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1" name="Gruppieren 53"/>
              <p:cNvGrpSpPr/>
              <p:nvPr/>
            </p:nvGrpSpPr>
            <p:grpSpPr>
              <a:xfrm>
                <a:off x="4225708" y="3419573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45" name="Abgerundetes Rechteck 444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6" name="Abgerundetes Rechteck 445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7" name="Abgerundetes Rechteck 446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8" name="Abgerundetes Rechteck 447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02" name="Gruppieren 45"/>
              <p:cNvGrpSpPr/>
              <p:nvPr/>
            </p:nvGrpSpPr>
            <p:grpSpPr>
              <a:xfrm>
                <a:off x="3801058" y="2532565"/>
                <a:ext cx="533796" cy="285752"/>
                <a:chOff x="1037808" y="3357562"/>
                <a:chExt cx="533796" cy="285752"/>
              </a:xfrm>
            </p:grpSpPr>
            <p:sp>
              <p:nvSpPr>
                <p:cNvPr id="443" name="Abgerundetes Rechteck 442"/>
                <p:cNvSpPr/>
                <p:nvPr/>
              </p:nvSpPr>
              <p:spPr>
                <a:xfrm>
                  <a:off x="1037808" y="3357562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444" name="Form 577"/>
                <p:cNvCxnSpPr>
                  <a:stCxn id="443" idx="2"/>
                  <a:endCxn id="443" idx="1"/>
                </p:cNvCxnSpPr>
                <p:nvPr/>
              </p:nvCxnSpPr>
              <p:spPr>
                <a:xfrm rot="5400000" flipH="1">
                  <a:off x="1099819" y="3438427"/>
                  <a:ext cx="142876" cy="266898"/>
                </a:xfrm>
                <a:prstGeom prst="bentConnector4">
                  <a:avLst>
                    <a:gd name="adj1" fmla="val -60000"/>
                    <a:gd name="adj2" fmla="val 160928"/>
                  </a:avLst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3" name="Gruppieren 53"/>
              <p:cNvGrpSpPr/>
              <p:nvPr/>
            </p:nvGrpSpPr>
            <p:grpSpPr>
              <a:xfrm>
                <a:off x="4225708" y="2594576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39" name="Abgerundetes Rechteck 438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0" name="Abgerundetes Rechteck 439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1" name="Abgerundetes Rechteck 440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42" name="Abgerundetes Rechteck 441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04" name="Gruppieren 107"/>
              <p:cNvGrpSpPr/>
              <p:nvPr/>
            </p:nvGrpSpPr>
            <p:grpSpPr>
              <a:xfrm>
                <a:off x="3024667" y="4043661"/>
                <a:ext cx="3054451" cy="714380"/>
                <a:chOff x="2786050" y="4043661"/>
                <a:chExt cx="3054451" cy="714380"/>
              </a:xfrm>
            </p:grpSpPr>
            <p:sp>
              <p:nvSpPr>
                <p:cNvPr id="434" name="Abgerundetes Rechteck 433"/>
                <p:cNvSpPr/>
                <p:nvPr/>
              </p:nvSpPr>
              <p:spPr>
                <a:xfrm>
                  <a:off x="2786050" y="4043661"/>
                  <a:ext cx="3054451" cy="7143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grpSp>
              <p:nvGrpSpPr>
                <p:cNvPr id="435" name="Gruppieren 81"/>
                <p:cNvGrpSpPr/>
                <p:nvPr/>
              </p:nvGrpSpPr>
              <p:grpSpPr>
                <a:xfrm>
                  <a:off x="2928926" y="4177013"/>
                  <a:ext cx="361168" cy="133546"/>
                  <a:chOff x="3677036" y="3929066"/>
                  <a:chExt cx="361168" cy="133546"/>
                </a:xfrm>
              </p:grpSpPr>
              <p:cxnSp>
                <p:nvCxnSpPr>
                  <p:cNvPr id="436" name="Gerade Verbindung 435"/>
                  <p:cNvCxnSpPr/>
                  <p:nvPr/>
                </p:nvCxnSpPr>
                <p:spPr>
                  <a:xfrm>
                    <a:off x="3677036" y="3929066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" name="Gerade Verbindung 436"/>
                  <p:cNvCxnSpPr/>
                  <p:nvPr/>
                </p:nvCxnSpPr>
                <p:spPr>
                  <a:xfrm>
                    <a:off x="3681014" y="4000504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8" name="Gerade Verbindung 437"/>
                  <p:cNvCxnSpPr/>
                  <p:nvPr/>
                </p:nvCxnSpPr>
                <p:spPr>
                  <a:xfrm>
                    <a:off x="3681014" y="4062612"/>
                    <a:ext cx="357190" cy="0"/>
                  </a:xfrm>
                  <a:prstGeom prst="lin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5" name="Gruppieren 45"/>
              <p:cNvGrpSpPr/>
              <p:nvPr/>
            </p:nvGrpSpPr>
            <p:grpSpPr>
              <a:xfrm>
                <a:off x="3776755" y="4137931"/>
                <a:ext cx="533796" cy="285752"/>
                <a:chOff x="1037808" y="3357562"/>
                <a:chExt cx="533796" cy="285752"/>
              </a:xfrm>
            </p:grpSpPr>
            <p:sp>
              <p:nvSpPr>
                <p:cNvPr id="432" name="Abgerundetes Rechteck 431"/>
                <p:cNvSpPr/>
                <p:nvPr/>
              </p:nvSpPr>
              <p:spPr>
                <a:xfrm>
                  <a:off x="1037808" y="3357562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433" name="Form 566"/>
                <p:cNvCxnSpPr>
                  <a:stCxn id="432" idx="2"/>
                  <a:endCxn id="432" idx="1"/>
                </p:cNvCxnSpPr>
                <p:nvPr/>
              </p:nvCxnSpPr>
              <p:spPr>
                <a:xfrm rot="5400000" flipH="1">
                  <a:off x="1099819" y="3438427"/>
                  <a:ext cx="142876" cy="266898"/>
                </a:xfrm>
                <a:prstGeom prst="bentConnector4">
                  <a:avLst>
                    <a:gd name="adj1" fmla="val -66666"/>
                    <a:gd name="adj2" fmla="val 160928"/>
                  </a:avLst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uppieren 53"/>
              <p:cNvGrpSpPr/>
              <p:nvPr/>
            </p:nvGrpSpPr>
            <p:grpSpPr>
              <a:xfrm>
                <a:off x="4201405" y="4199942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28" name="Abgerundetes Rechteck 427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9" name="Abgerundetes Rechteck 428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30" name="Abgerundetes Rechteck 429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31" name="Abgerundetes Rechteck 430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07" name="Gruppieren 56"/>
              <p:cNvGrpSpPr/>
              <p:nvPr/>
            </p:nvGrpSpPr>
            <p:grpSpPr>
              <a:xfrm>
                <a:off x="5419829" y="4361672"/>
                <a:ext cx="533796" cy="285752"/>
                <a:chOff x="1857356" y="3724276"/>
                <a:chExt cx="533796" cy="285752"/>
              </a:xfrm>
            </p:grpSpPr>
            <p:sp>
              <p:nvSpPr>
                <p:cNvPr id="426" name="Abgerundetes Rechteck 425"/>
                <p:cNvSpPr/>
                <p:nvPr/>
              </p:nvSpPr>
              <p:spPr>
                <a:xfrm>
                  <a:off x="1857356" y="3724276"/>
                  <a:ext cx="533796" cy="2857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7" name="Flussdiagramm: Magnetplattenspeicher 426"/>
                <p:cNvSpPr/>
                <p:nvPr/>
              </p:nvSpPr>
              <p:spPr>
                <a:xfrm>
                  <a:off x="2005681" y="3786190"/>
                  <a:ext cx="214314" cy="142876"/>
                </a:xfrm>
                <a:prstGeom prst="flowChartMagneticDisk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08" name="Gruppieren 53"/>
              <p:cNvGrpSpPr/>
              <p:nvPr/>
            </p:nvGrpSpPr>
            <p:grpSpPr>
              <a:xfrm>
                <a:off x="4810617" y="2590598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22" name="Abgerundetes Rechteck 421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3" name="Abgerundetes Rechteck 422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4" name="Abgerundetes Rechteck 423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5" name="Abgerundetes Rechteck 424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09" name="Gruppieren 53"/>
              <p:cNvGrpSpPr/>
              <p:nvPr/>
            </p:nvGrpSpPr>
            <p:grpSpPr>
              <a:xfrm>
                <a:off x="5453559" y="2596047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18" name="Abgerundetes Rechteck 417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19" name="Abgerundetes Rechteck 418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0" name="Abgerundetes Rechteck 419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21" name="Abgerundetes Rechteck 420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10" name="Gruppieren 53"/>
              <p:cNvGrpSpPr/>
              <p:nvPr/>
            </p:nvGrpSpPr>
            <p:grpSpPr>
              <a:xfrm>
                <a:off x="4810617" y="3429000"/>
                <a:ext cx="500066" cy="357190"/>
                <a:chOff x="1052684" y="4143380"/>
                <a:chExt cx="500066" cy="357190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414" name="Abgerundetes Rechteck 413"/>
                <p:cNvSpPr/>
                <p:nvPr/>
              </p:nvSpPr>
              <p:spPr>
                <a:xfrm>
                  <a:off x="1052684" y="4143380"/>
                  <a:ext cx="214314" cy="142876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15" name="Abgerundetes Rechteck 414"/>
                <p:cNvSpPr/>
                <p:nvPr/>
              </p:nvSpPr>
              <p:spPr>
                <a:xfrm>
                  <a:off x="1338436" y="4143380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16" name="Abgerundetes Rechteck 415"/>
                <p:cNvSpPr/>
                <p:nvPr/>
              </p:nvSpPr>
              <p:spPr>
                <a:xfrm>
                  <a:off x="1338436" y="4286256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17" name="Abgerundetes Rechteck 416"/>
                <p:cNvSpPr/>
                <p:nvPr/>
              </p:nvSpPr>
              <p:spPr>
                <a:xfrm>
                  <a:off x="1338436" y="4429132"/>
                  <a:ext cx="214314" cy="71438"/>
                </a:xfrm>
                <a:prstGeom prst="roundRect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411" name="Abgerundetes Rechteck 410"/>
              <p:cNvSpPr/>
              <p:nvPr/>
            </p:nvSpPr>
            <p:spPr>
              <a:xfrm>
                <a:off x="4601752" y="2500306"/>
                <a:ext cx="285752" cy="2161994"/>
              </a:xfrm>
              <a:prstGeom prst="roundRect">
                <a:avLst/>
              </a:prstGeom>
              <a:solidFill>
                <a:schemeClr val="bg2">
                  <a:lumMod val="90000"/>
                  <a:alpha val="2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12" name="Abgerundetes Rechteck 411"/>
              <p:cNvSpPr/>
              <p:nvPr/>
            </p:nvSpPr>
            <p:spPr>
              <a:xfrm rot="5400000">
                <a:off x="4563309" y="2924220"/>
                <a:ext cx="285752" cy="1494749"/>
              </a:xfrm>
              <a:prstGeom prst="roundRect">
                <a:avLst/>
              </a:prstGeom>
              <a:solidFill>
                <a:schemeClr val="bg2">
                  <a:lumMod val="90000"/>
                  <a:alpha val="2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13" name="Abgerundetes Rechteck 412"/>
              <p:cNvSpPr/>
              <p:nvPr/>
            </p:nvSpPr>
            <p:spPr>
              <a:xfrm rot="5400000">
                <a:off x="4861309" y="2021083"/>
                <a:ext cx="285752" cy="1785950"/>
              </a:xfrm>
              <a:prstGeom prst="roundRect">
                <a:avLst/>
              </a:prstGeom>
              <a:solidFill>
                <a:schemeClr val="bg2">
                  <a:lumMod val="90000"/>
                  <a:alpha val="25000"/>
                </a:schemeClr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393" name="Legende mit Pfeil in vier Richtungen 392"/>
            <p:cNvSpPr/>
            <p:nvPr/>
          </p:nvSpPr>
          <p:spPr>
            <a:xfrm>
              <a:off x="4452937" y="2643182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394" name="Legende mit Pfeil in vier Richtungen 393"/>
            <p:cNvSpPr/>
            <p:nvPr/>
          </p:nvSpPr>
          <p:spPr>
            <a:xfrm>
              <a:off x="4429124" y="3429000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395" name="Legende mit Pfeil in vier Richtungen 394"/>
            <p:cNvSpPr/>
            <p:nvPr/>
          </p:nvSpPr>
          <p:spPr>
            <a:xfrm>
              <a:off x="4429124" y="4143380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461" name="Textfeld 460"/>
          <p:cNvSpPr txBox="1"/>
          <p:nvPr/>
        </p:nvSpPr>
        <p:spPr>
          <a:xfrm>
            <a:off x="7682920" y="288762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interpretiert</a:t>
            </a:r>
            <a:endParaRPr lang="de-DE" b="1" dirty="0"/>
          </a:p>
        </p:txBody>
      </p:sp>
      <p:grpSp>
        <p:nvGrpSpPr>
          <p:cNvPr id="462" name="Gruppieren 116"/>
          <p:cNvGrpSpPr/>
          <p:nvPr/>
        </p:nvGrpSpPr>
        <p:grpSpPr>
          <a:xfrm>
            <a:off x="1083442" y="4594188"/>
            <a:ext cx="7352161" cy="1256050"/>
            <a:chOff x="1000100" y="4857760"/>
            <a:chExt cx="6786610" cy="1285885"/>
          </a:xfrm>
        </p:grpSpPr>
        <p:sp>
          <p:nvSpPr>
            <p:cNvPr id="463" name="Abgerundetes Rechteck 462"/>
            <p:cNvSpPr/>
            <p:nvPr/>
          </p:nvSpPr>
          <p:spPr>
            <a:xfrm>
              <a:off x="1000100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4" name="Abgerundetes Rechteck 463"/>
            <p:cNvSpPr/>
            <p:nvPr/>
          </p:nvSpPr>
          <p:spPr>
            <a:xfrm>
              <a:off x="1000100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5" name="Abgerundetes Rechteck 464"/>
            <p:cNvSpPr/>
            <p:nvPr/>
          </p:nvSpPr>
          <p:spPr>
            <a:xfrm>
              <a:off x="2714612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Abgerundetes Rechteck 465"/>
            <p:cNvSpPr/>
            <p:nvPr/>
          </p:nvSpPr>
          <p:spPr>
            <a:xfrm>
              <a:off x="3357554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Abgerundetes Rechteck 466"/>
            <p:cNvSpPr/>
            <p:nvPr/>
          </p:nvSpPr>
          <p:spPr>
            <a:xfrm>
              <a:off x="2071670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8" name="Abgerundetes Rechteck 467"/>
            <p:cNvSpPr/>
            <p:nvPr/>
          </p:nvSpPr>
          <p:spPr>
            <a:xfrm>
              <a:off x="2071670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9" name="Abgerundetes Rechteck 468"/>
            <p:cNvSpPr/>
            <p:nvPr/>
          </p:nvSpPr>
          <p:spPr>
            <a:xfrm>
              <a:off x="1000100" y="5857892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0" name="Abgerundetes Rechteck 469"/>
            <p:cNvSpPr/>
            <p:nvPr/>
          </p:nvSpPr>
          <p:spPr>
            <a:xfrm>
              <a:off x="2071670" y="5857892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1" name="Abgerundetes Rechteck 470"/>
            <p:cNvSpPr/>
            <p:nvPr/>
          </p:nvSpPr>
          <p:spPr>
            <a:xfrm>
              <a:off x="3357554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2" name="Abgerundetes Rechteck 471"/>
            <p:cNvSpPr/>
            <p:nvPr/>
          </p:nvSpPr>
          <p:spPr>
            <a:xfrm>
              <a:off x="5857884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3" name="Abgerundetes Rechteck 472"/>
            <p:cNvSpPr/>
            <p:nvPr/>
          </p:nvSpPr>
          <p:spPr>
            <a:xfrm>
              <a:off x="4572000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Abgerundetes Rechteck 473"/>
            <p:cNvSpPr/>
            <p:nvPr/>
          </p:nvSpPr>
          <p:spPr>
            <a:xfrm>
              <a:off x="4572000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Abgerundetes Rechteck 474"/>
            <p:cNvSpPr/>
            <p:nvPr/>
          </p:nvSpPr>
          <p:spPr>
            <a:xfrm>
              <a:off x="4572000" y="5857892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Abgerundetes Rechteck 475"/>
            <p:cNvSpPr/>
            <p:nvPr/>
          </p:nvSpPr>
          <p:spPr>
            <a:xfrm>
              <a:off x="5857884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7" name="Abgerundetes Rechteck 476"/>
            <p:cNvSpPr/>
            <p:nvPr/>
          </p:nvSpPr>
          <p:spPr>
            <a:xfrm>
              <a:off x="6572264" y="4857760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Abgerundetes Rechteck 477"/>
            <p:cNvSpPr/>
            <p:nvPr/>
          </p:nvSpPr>
          <p:spPr>
            <a:xfrm>
              <a:off x="6572264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Abgerundetes Rechteck 478"/>
            <p:cNvSpPr/>
            <p:nvPr/>
          </p:nvSpPr>
          <p:spPr>
            <a:xfrm>
              <a:off x="7286644" y="5357826"/>
              <a:ext cx="500066" cy="28575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0" name="Gerade Verbindung 479"/>
            <p:cNvCxnSpPr>
              <a:stCxn id="463" idx="2"/>
              <a:endCxn id="464" idx="0"/>
            </p:cNvCxnSpPr>
            <p:nvPr/>
          </p:nvCxnSpPr>
          <p:spPr>
            <a:xfrm rot="5400000">
              <a:off x="1142976" y="5250669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 Verbindung 480"/>
            <p:cNvCxnSpPr>
              <a:stCxn id="463" idx="3"/>
              <a:endCxn id="468" idx="1"/>
            </p:cNvCxnSpPr>
            <p:nvPr/>
          </p:nvCxnSpPr>
          <p:spPr>
            <a:xfrm>
              <a:off x="1500166" y="5000636"/>
              <a:ext cx="57150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 Verbindung 481"/>
            <p:cNvCxnSpPr>
              <a:stCxn id="464" idx="2"/>
              <a:endCxn id="469" idx="0"/>
            </p:cNvCxnSpPr>
            <p:nvPr/>
          </p:nvCxnSpPr>
          <p:spPr>
            <a:xfrm rot="5400000">
              <a:off x="1142976" y="5750735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 Verbindung 482"/>
            <p:cNvCxnSpPr>
              <a:stCxn id="464" idx="3"/>
              <a:endCxn id="467" idx="1"/>
            </p:cNvCxnSpPr>
            <p:nvPr/>
          </p:nvCxnSpPr>
          <p:spPr>
            <a:xfrm>
              <a:off x="1500166" y="5500702"/>
              <a:ext cx="57150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 Verbindung 483"/>
            <p:cNvCxnSpPr>
              <a:stCxn id="465" idx="1"/>
              <a:endCxn id="468" idx="3"/>
            </p:cNvCxnSpPr>
            <p:nvPr/>
          </p:nvCxnSpPr>
          <p:spPr>
            <a:xfrm rot="10800000">
              <a:off x="2571736" y="5000636"/>
              <a:ext cx="14287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 Verbindung 484"/>
            <p:cNvCxnSpPr>
              <a:stCxn id="466" idx="2"/>
              <a:endCxn id="471" idx="0"/>
            </p:cNvCxnSpPr>
            <p:nvPr/>
          </p:nvCxnSpPr>
          <p:spPr>
            <a:xfrm rot="5400000">
              <a:off x="3500430" y="5250669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 Verbindung 485"/>
            <p:cNvCxnSpPr>
              <a:stCxn id="471" idx="1"/>
              <a:endCxn id="467" idx="3"/>
            </p:cNvCxnSpPr>
            <p:nvPr/>
          </p:nvCxnSpPr>
          <p:spPr>
            <a:xfrm rot="10800000">
              <a:off x="2571736" y="5500702"/>
              <a:ext cx="78581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Gerade Verbindung 486"/>
            <p:cNvCxnSpPr>
              <a:stCxn id="471" idx="0"/>
              <a:endCxn id="465" idx="2"/>
            </p:cNvCxnSpPr>
            <p:nvPr/>
          </p:nvCxnSpPr>
          <p:spPr>
            <a:xfrm rot="16200000" flipV="1">
              <a:off x="3178959" y="4929198"/>
              <a:ext cx="214314" cy="64294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Gerade Verbindung 487"/>
            <p:cNvCxnSpPr>
              <a:stCxn id="471" idx="2"/>
              <a:endCxn id="470" idx="3"/>
            </p:cNvCxnSpPr>
            <p:nvPr/>
          </p:nvCxnSpPr>
          <p:spPr>
            <a:xfrm rot="5400000">
              <a:off x="2911067" y="5304248"/>
              <a:ext cx="357190" cy="103585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Gerade Verbindung 488"/>
            <p:cNvCxnSpPr>
              <a:stCxn id="471" idx="3"/>
              <a:endCxn id="473" idx="1"/>
            </p:cNvCxnSpPr>
            <p:nvPr/>
          </p:nvCxnSpPr>
          <p:spPr>
            <a:xfrm>
              <a:off x="3857620" y="5500702"/>
              <a:ext cx="71438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Gerade Verbindung 489"/>
            <p:cNvCxnSpPr>
              <a:stCxn id="467" idx="2"/>
              <a:endCxn id="470" idx="0"/>
            </p:cNvCxnSpPr>
            <p:nvPr/>
          </p:nvCxnSpPr>
          <p:spPr>
            <a:xfrm rot="5400000">
              <a:off x="2214546" y="5750735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Form 327"/>
            <p:cNvCxnSpPr>
              <a:stCxn id="474" idx="0"/>
              <a:endCxn id="474" idx="1"/>
            </p:cNvCxnSpPr>
            <p:nvPr/>
          </p:nvCxnSpPr>
          <p:spPr>
            <a:xfrm rot="16200000" flipH="1" flipV="1">
              <a:off x="4625579" y="4804181"/>
              <a:ext cx="142876" cy="250033"/>
            </a:xfrm>
            <a:prstGeom prst="bentConnector4">
              <a:avLst>
                <a:gd name="adj1" fmla="val -159999"/>
                <a:gd name="adj2" fmla="val 191428"/>
              </a:avLst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Gerade Verbindung 491"/>
            <p:cNvCxnSpPr>
              <a:stCxn id="474" idx="2"/>
              <a:endCxn id="473" idx="0"/>
            </p:cNvCxnSpPr>
            <p:nvPr/>
          </p:nvCxnSpPr>
          <p:spPr>
            <a:xfrm rot="5400000">
              <a:off x="4714876" y="5250669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Form 331"/>
            <p:cNvCxnSpPr>
              <a:stCxn id="466" idx="0"/>
              <a:endCxn id="466" idx="3"/>
            </p:cNvCxnSpPr>
            <p:nvPr/>
          </p:nvCxnSpPr>
          <p:spPr>
            <a:xfrm rot="16200000" flipH="1">
              <a:off x="3661165" y="4804182"/>
              <a:ext cx="142876" cy="250033"/>
            </a:xfrm>
            <a:prstGeom prst="bentConnector4">
              <a:avLst>
                <a:gd name="adj1" fmla="val -159999"/>
                <a:gd name="adj2" fmla="val 191428"/>
              </a:avLst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Gerade Verbindung 493"/>
            <p:cNvCxnSpPr>
              <a:stCxn id="476" idx="1"/>
              <a:endCxn id="473" idx="3"/>
            </p:cNvCxnSpPr>
            <p:nvPr/>
          </p:nvCxnSpPr>
          <p:spPr>
            <a:xfrm rot="10800000">
              <a:off x="5072066" y="5500702"/>
              <a:ext cx="78581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Form 335"/>
            <p:cNvCxnSpPr>
              <a:stCxn id="476" idx="2"/>
              <a:endCxn id="475" idx="3"/>
            </p:cNvCxnSpPr>
            <p:nvPr/>
          </p:nvCxnSpPr>
          <p:spPr>
            <a:xfrm rot="5400000">
              <a:off x="5411397" y="5304248"/>
              <a:ext cx="357190" cy="1035851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Gerade Verbindung 495"/>
            <p:cNvCxnSpPr>
              <a:stCxn id="477" idx="1"/>
              <a:endCxn id="472" idx="3"/>
            </p:cNvCxnSpPr>
            <p:nvPr/>
          </p:nvCxnSpPr>
          <p:spPr>
            <a:xfrm rot="10800000">
              <a:off x="6357950" y="5000636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Form 339"/>
            <p:cNvCxnSpPr>
              <a:stCxn id="477" idx="3"/>
              <a:endCxn id="479" idx="0"/>
            </p:cNvCxnSpPr>
            <p:nvPr/>
          </p:nvCxnSpPr>
          <p:spPr>
            <a:xfrm>
              <a:off x="7072330" y="5000636"/>
              <a:ext cx="464347" cy="35719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Gerade Verbindung 497"/>
            <p:cNvCxnSpPr>
              <a:stCxn id="479" idx="1"/>
              <a:endCxn id="478" idx="3"/>
            </p:cNvCxnSpPr>
            <p:nvPr/>
          </p:nvCxnSpPr>
          <p:spPr>
            <a:xfrm rot="10800000">
              <a:off x="7072330" y="5500702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Gerade Verbindung 498"/>
            <p:cNvCxnSpPr>
              <a:stCxn id="478" idx="1"/>
              <a:endCxn id="476" idx="3"/>
            </p:cNvCxnSpPr>
            <p:nvPr/>
          </p:nvCxnSpPr>
          <p:spPr>
            <a:xfrm rot="10800000">
              <a:off x="6357950" y="5500702"/>
              <a:ext cx="21431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Form 348"/>
            <p:cNvCxnSpPr>
              <a:stCxn id="475" idx="2"/>
              <a:endCxn id="475" idx="1"/>
            </p:cNvCxnSpPr>
            <p:nvPr/>
          </p:nvCxnSpPr>
          <p:spPr>
            <a:xfrm rot="5400000" flipH="1">
              <a:off x="4625579" y="5947190"/>
              <a:ext cx="142876" cy="250033"/>
            </a:xfrm>
            <a:prstGeom prst="bentConnector4">
              <a:avLst>
                <a:gd name="adj1" fmla="val -159999"/>
                <a:gd name="adj2" fmla="val 191428"/>
              </a:avLst>
            </a:prstGeom>
            <a:ln>
              <a:solidFill>
                <a:schemeClr val="tx1">
                  <a:lumMod val="50000"/>
                  <a:lumOff val="50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1" name="Gruppieren 322"/>
          <p:cNvGrpSpPr/>
          <p:nvPr/>
        </p:nvGrpSpPr>
        <p:grpSpPr>
          <a:xfrm>
            <a:off x="1006051" y="4193839"/>
            <a:ext cx="7682258" cy="1795876"/>
            <a:chOff x="928662" y="4457413"/>
            <a:chExt cx="7091315" cy="1838534"/>
          </a:xfrm>
        </p:grpSpPr>
        <p:pic>
          <p:nvPicPr>
            <p:cNvPr id="502" name="Grafik 501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367" y="5338972"/>
              <a:ext cx="733333" cy="95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03" name="Grafik 502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439" y="4462862"/>
              <a:ext cx="733333" cy="95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04" name="Grafik 503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662" y="5596443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05" name="Grafik 504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367" y="4457413"/>
              <a:ext cx="733333" cy="7143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06" name="Grafik 505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171" y="4619144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07" name="Grafik 506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171" y="5190647"/>
              <a:ext cx="733333" cy="4529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08" name="Grafik 507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171" y="5786454"/>
              <a:ext cx="733333" cy="4529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09" name="Grafik 508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0546" y="4733738"/>
              <a:ext cx="733333" cy="95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0" name="Grafik 509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5769" y="5867319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1" name="Grafik 510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7245" y="4604267"/>
              <a:ext cx="733333" cy="4529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2" name="Grafik 511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7818" y="5188140"/>
              <a:ext cx="733333" cy="7380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3" name="Grafik 512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9421" y="4594840"/>
              <a:ext cx="733333" cy="95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4" name="Grafik 513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4644" y="5728421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5" name="Grafik 514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6644" y="4585414"/>
              <a:ext cx="733333" cy="428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6" name="Grafik 515" descr="SourceCod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6644" y="5156917"/>
              <a:ext cx="733333" cy="7009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17" name="Gruppieren 413"/>
          <p:cNvGrpSpPr/>
          <p:nvPr/>
        </p:nvGrpSpPr>
        <p:grpSpPr>
          <a:xfrm>
            <a:off x="773877" y="4141670"/>
            <a:ext cx="7971290" cy="2023634"/>
            <a:chOff x="714348" y="4357694"/>
            <a:chExt cx="7358114" cy="2071702"/>
          </a:xfrm>
        </p:grpSpPr>
        <p:sp>
          <p:nvSpPr>
            <p:cNvPr id="518" name="Abgerundetes Rechteck 517"/>
            <p:cNvSpPr/>
            <p:nvPr/>
          </p:nvSpPr>
          <p:spPr>
            <a:xfrm>
              <a:off x="4143372" y="4500570"/>
              <a:ext cx="3929090" cy="64294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19" name="Abgerundetes Rechteck 518"/>
            <p:cNvSpPr/>
            <p:nvPr/>
          </p:nvSpPr>
          <p:spPr>
            <a:xfrm>
              <a:off x="4143372" y="5786454"/>
              <a:ext cx="3929090" cy="64294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20" name="Abgerundetes Rechteck 519"/>
            <p:cNvSpPr/>
            <p:nvPr/>
          </p:nvSpPr>
          <p:spPr>
            <a:xfrm>
              <a:off x="714348" y="4357694"/>
              <a:ext cx="3214710" cy="10621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21" name="Abgerundetes Rechteck 520"/>
            <p:cNvSpPr/>
            <p:nvPr/>
          </p:nvSpPr>
          <p:spPr>
            <a:xfrm>
              <a:off x="714348" y="5500702"/>
              <a:ext cx="3214710" cy="9286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22" name="Abgerundetes Rechteck 521"/>
            <p:cNvSpPr/>
            <p:nvPr/>
          </p:nvSpPr>
          <p:spPr>
            <a:xfrm>
              <a:off x="4143372" y="5171793"/>
              <a:ext cx="3929090" cy="5715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23" name="Gruppieren 414"/>
          <p:cNvGrpSpPr/>
          <p:nvPr/>
        </p:nvGrpSpPr>
        <p:grpSpPr>
          <a:xfrm>
            <a:off x="1083442" y="4379872"/>
            <a:ext cx="7119987" cy="1535171"/>
            <a:chOff x="1000100" y="4643446"/>
            <a:chExt cx="6572296" cy="1571636"/>
          </a:xfrm>
        </p:grpSpPr>
        <p:grpSp>
          <p:nvGrpSpPr>
            <p:cNvPr id="524" name="Gruppieren 261"/>
            <p:cNvGrpSpPr/>
            <p:nvPr/>
          </p:nvGrpSpPr>
          <p:grpSpPr>
            <a:xfrm>
              <a:off x="1000100" y="4743165"/>
              <a:ext cx="214314" cy="357190"/>
              <a:chOff x="1000100" y="4743165"/>
              <a:chExt cx="214314" cy="357190"/>
            </a:xfrm>
          </p:grpSpPr>
          <p:sp>
            <p:nvSpPr>
              <p:cNvPr id="597" name="Abgerundetes Rechteck 596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98" name="Abgerundetes Rechteck 597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99" name="Abgerundetes Rechteck 598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25" name="Gruppieren 262"/>
            <p:cNvGrpSpPr/>
            <p:nvPr/>
          </p:nvGrpSpPr>
          <p:grpSpPr>
            <a:xfrm>
              <a:off x="2071670" y="4643446"/>
              <a:ext cx="214314" cy="357190"/>
              <a:chOff x="1000100" y="4743165"/>
              <a:chExt cx="214314" cy="357190"/>
            </a:xfrm>
          </p:grpSpPr>
          <p:sp>
            <p:nvSpPr>
              <p:cNvPr id="594" name="Abgerundetes Rechteck 593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95" name="Abgerundetes Rechteck 594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96" name="Abgerundetes Rechteck 595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26" name="Gruppieren 266"/>
            <p:cNvGrpSpPr/>
            <p:nvPr/>
          </p:nvGrpSpPr>
          <p:grpSpPr>
            <a:xfrm>
              <a:off x="2143108" y="5286388"/>
              <a:ext cx="214314" cy="357190"/>
              <a:chOff x="1000100" y="4743165"/>
              <a:chExt cx="214314" cy="357190"/>
            </a:xfrm>
          </p:grpSpPr>
          <p:sp>
            <p:nvSpPr>
              <p:cNvPr id="591" name="Abgerundetes Rechteck 590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92" name="Abgerundetes Rechteck 591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93" name="Abgerundetes Rechteck 592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27" name="Gruppieren 270"/>
            <p:cNvGrpSpPr/>
            <p:nvPr/>
          </p:nvGrpSpPr>
          <p:grpSpPr>
            <a:xfrm>
              <a:off x="2071670" y="5857892"/>
              <a:ext cx="214314" cy="357190"/>
              <a:chOff x="1000100" y="4743165"/>
              <a:chExt cx="214314" cy="357190"/>
            </a:xfrm>
          </p:grpSpPr>
          <p:sp>
            <p:nvSpPr>
              <p:cNvPr id="588" name="Abgerundetes Rechteck 587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9" name="Abgerundetes Rechteck 588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90" name="Abgerundetes Rechteck 589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28" name="Gruppieren 274"/>
            <p:cNvGrpSpPr/>
            <p:nvPr/>
          </p:nvGrpSpPr>
          <p:grpSpPr>
            <a:xfrm>
              <a:off x="3000364" y="5034366"/>
              <a:ext cx="214314" cy="357190"/>
              <a:chOff x="1000100" y="4743165"/>
              <a:chExt cx="214314" cy="357190"/>
            </a:xfrm>
          </p:grpSpPr>
          <p:sp>
            <p:nvSpPr>
              <p:cNvPr id="585" name="Abgerundetes Rechteck 584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6" name="Abgerundetes Rechteck 585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7" name="Abgerundetes Rechteck 586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29" name="Gruppieren 278"/>
            <p:cNvGrpSpPr/>
            <p:nvPr/>
          </p:nvGrpSpPr>
          <p:grpSpPr>
            <a:xfrm>
              <a:off x="3152764" y="5590994"/>
              <a:ext cx="214314" cy="357190"/>
              <a:chOff x="1000100" y="4743165"/>
              <a:chExt cx="214314" cy="357190"/>
            </a:xfrm>
          </p:grpSpPr>
          <p:sp>
            <p:nvSpPr>
              <p:cNvPr id="582" name="Abgerundetes Rechteck 581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3" name="Abgerundetes Rechteck 582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4" name="Abgerundetes Rechteck 583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0" name="Gruppieren 293"/>
            <p:cNvGrpSpPr/>
            <p:nvPr/>
          </p:nvGrpSpPr>
          <p:grpSpPr>
            <a:xfrm>
              <a:off x="4643438" y="5857892"/>
              <a:ext cx="214314" cy="357190"/>
              <a:chOff x="1000100" y="4743165"/>
              <a:chExt cx="214314" cy="357190"/>
            </a:xfrm>
          </p:grpSpPr>
          <p:sp>
            <p:nvSpPr>
              <p:cNvPr id="579" name="Abgerundetes Rechteck 578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0" name="Abgerundetes Rechteck 579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1" name="Abgerundetes Rechteck 580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1" name="Gruppieren 308"/>
            <p:cNvGrpSpPr/>
            <p:nvPr/>
          </p:nvGrpSpPr>
          <p:grpSpPr>
            <a:xfrm>
              <a:off x="4857752" y="4981782"/>
              <a:ext cx="214314" cy="357190"/>
              <a:chOff x="1000100" y="4743165"/>
              <a:chExt cx="214314" cy="357190"/>
            </a:xfrm>
          </p:grpSpPr>
          <p:sp>
            <p:nvSpPr>
              <p:cNvPr id="576" name="Abgerundetes Rechteck 575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77" name="Abgerundetes Rechteck 576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78" name="Abgerundetes Rechteck 577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2" name="Gruppieren 316"/>
            <p:cNvGrpSpPr/>
            <p:nvPr/>
          </p:nvGrpSpPr>
          <p:grpSpPr>
            <a:xfrm>
              <a:off x="4429124" y="4643446"/>
              <a:ext cx="214314" cy="357190"/>
              <a:chOff x="1000100" y="4743165"/>
              <a:chExt cx="214314" cy="357190"/>
            </a:xfrm>
          </p:grpSpPr>
          <p:sp>
            <p:nvSpPr>
              <p:cNvPr id="573" name="Abgerundetes Rechteck 572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74" name="Abgerundetes Rechteck 573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75" name="Abgerundetes Rechteck 574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3" name="Gruppieren 349"/>
            <p:cNvGrpSpPr/>
            <p:nvPr/>
          </p:nvGrpSpPr>
          <p:grpSpPr>
            <a:xfrm>
              <a:off x="4500562" y="5214950"/>
              <a:ext cx="214314" cy="357190"/>
              <a:chOff x="1000100" y="4743165"/>
              <a:chExt cx="214314" cy="357190"/>
            </a:xfrm>
          </p:grpSpPr>
          <p:sp>
            <p:nvSpPr>
              <p:cNvPr id="570" name="Abgerundetes Rechteck 569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71" name="Abgerundetes Rechteck 570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72" name="Abgerundetes Rechteck 571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4" name="Gruppieren 355"/>
            <p:cNvGrpSpPr/>
            <p:nvPr/>
          </p:nvGrpSpPr>
          <p:grpSpPr>
            <a:xfrm>
              <a:off x="5429256" y="4643446"/>
              <a:ext cx="214314" cy="357190"/>
              <a:chOff x="1000100" y="4743165"/>
              <a:chExt cx="214314" cy="357190"/>
            </a:xfrm>
          </p:grpSpPr>
          <p:sp>
            <p:nvSpPr>
              <p:cNvPr id="567" name="Abgerundetes Rechteck 566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68" name="Abgerundetes Rechteck 567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69" name="Abgerundetes Rechteck 568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5" name="Gruppieren 360"/>
            <p:cNvGrpSpPr/>
            <p:nvPr/>
          </p:nvGrpSpPr>
          <p:grpSpPr>
            <a:xfrm>
              <a:off x="5429256" y="5214950"/>
              <a:ext cx="214314" cy="357190"/>
              <a:chOff x="1000100" y="4743165"/>
              <a:chExt cx="214314" cy="357190"/>
            </a:xfrm>
          </p:grpSpPr>
          <p:sp>
            <p:nvSpPr>
              <p:cNvPr id="564" name="Abgerundetes Rechteck 563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65" name="Abgerundetes Rechteck 564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66" name="Abgerundetes Rechteck 565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6" name="Gruppieren 364"/>
            <p:cNvGrpSpPr/>
            <p:nvPr/>
          </p:nvGrpSpPr>
          <p:grpSpPr>
            <a:xfrm>
              <a:off x="5786446" y="5506151"/>
              <a:ext cx="214314" cy="357190"/>
              <a:chOff x="1000100" y="4743165"/>
              <a:chExt cx="214314" cy="357190"/>
            </a:xfrm>
          </p:grpSpPr>
          <p:sp>
            <p:nvSpPr>
              <p:cNvPr id="561" name="Abgerundetes Rechteck 560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62" name="Abgerundetes Rechteck 561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63" name="Abgerundetes Rechteck 562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7" name="Gruppieren 370"/>
            <p:cNvGrpSpPr/>
            <p:nvPr/>
          </p:nvGrpSpPr>
          <p:grpSpPr>
            <a:xfrm>
              <a:off x="6715140" y="5448118"/>
              <a:ext cx="214314" cy="357190"/>
              <a:chOff x="1000100" y="4743165"/>
              <a:chExt cx="214314" cy="357190"/>
            </a:xfrm>
          </p:grpSpPr>
          <p:sp>
            <p:nvSpPr>
              <p:cNvPr id="558" name="Abgerundetes Rechteck 557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59" name="Abgerundetes Rechteck 558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60" name="Abgerundetes Rechteck 559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8" name="Gruppieren 375"/>
            <p:cNvGrpSpPr/>
            <p:nvPr/>
          </p:nvGrpSpPr>
          <p:grpSpPr>
            <a:xfrm>
              <a:off x="6429388" y="4643446"/>
              <a:ext cx="214314" cy="357190"/>
              <a:chOff x="1000100" y="4743165"/>
              <a:chExt cx="214314" cy="357190"/>
            </a:xfrm>
          </p:grpSpPr>
          <p:sp>
            <p:nvSpPr>
              <p:cNvPr id="555" name="Abgerundetes Rechteck 554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56" name="Abgerundetes Rechteck 555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57" name="Abgerundetes Rechteck 556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39" name="Gruppieren 382"/>
            <p:cNvGrpSpPr/>
            <p:nvPr/>
          </p:nvGrpSpPr>
          <p:grpSpPr>
            <a:xfrm>
              <a:off x="7358082" y="4643446"/>
              <a:ext cx="214314" cy="357190"/>
              <a:chOff x="1000100" y="4743165"/>
              <a:chExt cx="214314" cy="357190"/>
            </a:xfrm>
          </p:grpSpPr>
          <p:sp>
            <p:nvSpPr>
              <p:cNvPr id="552" name="Abgerundetes Rechteck 551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53" name="Abgerundetes Rechteck 552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54" name="Abgerundetes Rechteck 553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40" name="Gruppieren 386"/>
            <p:cNvGrpSpPr/>
            <p:nvPr/>
          </p:nvGrpSpPr>
          <p:grpSpPr>
            <a:xfrm>
              <a:off x="7358082" y="5214950"/>
              <a:ext cx="214314" cy="357190"/>
              <a:chOff x="1000100" y="4743165"/>
              <a:chExt cx="214314" cy="357190"/>
            </a:xfrm>
          </p:grpSpPr>
          <p:sp>
            <p:nvSpPr>
              <p:cNvPr id="549" name="Abgerundetes Rechteck 548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50" name="Abgerundetes Rechteck 549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51" name="Abgerundetes Rechteck 550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41" name="Gruppieren 390"/>
            <p:cNvGrpSpPr/>
            <p:nvPr/>
          </p:nvGrpSpPr>
          <p:grpSpPr>
            <a:xfrm>
              <a:off x="6715140" y="4910344"/>
              <a:ext cx="214314" cy="357190"/>
              <a:chOff x="1000100" y="4743165"/>
              <a:chExt cx="214314" cy="357190"/>
            </a:xfrm>
          </p:grpSpPr>
          <p:sp>
            <p:nvSpPr>
              <p:cNvPr id="546" name="Abgerundetes Rechteck 545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47" name="Abgerundetes Rechteck 546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48" name="Abgerundetes Rechteck 547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542" name="Gruppieren 394"/>
            <p:cNvGrpSpPr/>
            <p:nvPr/>
          </p:nvGrpSpPr>
          <p:grpSpPr>
            <a:xfrm>
              <a:off x="1214414" y="5572140"/>
              <a:ext cx="214314" cy="357190"/>
              <a:chOff x="1000100" y="4743165"/>
              <a:chExt cx="214314" cy="357190"/>
            </a:xfrm>
          </p:grpSpPr>
          <p:sp>
            <p:nvSpPr>
              <p:cNvPr id="543" name="Abgerundetes Rechteck 542"/>
              <p:cNvSpPr/>
              <p:nvPr/>
            </p:nvSpPr>
            <p:spPr>
              <a:xfrm>
                <a:off x="1000100" y="4743165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44" name="Abgerundetes Rechteck 543"/>
              <p:cNvSpPr/>
              <p:nvPr/>
            </p:nvSpPr>
            <p:spPr>
              <a:xfrm>
                <a:off x="1000100" y="4886041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45" name="Abgerundetes Rechteck 544"/>
              <p:cNvSpPr/>
              <p:nvPr/>
            </p:nvSpPr>
            <p:spPr>
              <a:xfrm>
                <a:off x="1000100" y="5028917"/>
                <a:ext cx="214314" cy="714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600" name="Gruppieren 415"/>
          <p:cNvGrpSpPr/>
          <p:nvPr/>
        </p:nvGrpSpPr>
        <p:grpSpPr>
          <a:xfrm>
            <a:off x="1083442" y="4156131"/>
            <a:ext cx="7352161" cy="1777459"/>
            <a:chOff x="1000100" y="4419705"/>
            <a:chExt cx="6786610" cy="1857388"/>
          </a:xfrm>
        </p:grpSpPr>
        <p:sp>
          <p:nvSpPr>
            <p:cNvPr id="601" name="Abgerundetes Rechteck 600"/>
            <p:cNvSpPr/>
            <p:nvPr/>
          </p:nvSpPr>
          <p:spPr>
            <a:xfrm rot="5400000">
              <a:off x="520877" y="5179231"/>
              <a:ext cx="1428760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2" name="Abgerundetes Rechteck 601"/>
            <p:cNvSpPr/>
            <p:nvPr/>
          </p:nvSpPr>
          <p:spPr>
            <a:xfrm rot="5400000">
              <a:off x="1250133" y="5312680"/>
              <a:ext cx="1857388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3" name="Abgerundetes Rechteck 602"/>
            <p:cNvSpPr/>
            <p:nvPr/>
          </p:nvSpPr>
          <p:spPr>
            <a:xfrm rot="5400000">
              <a:off x="2428860" y="5466972"/>
              <a:ext cx="1500198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4" name="Abgerundetes Rechteck 603"/>
            <p:cNvSpPr/>
            <p:nvPr/>
          </p:nvSpPr>
          <p:spPr>
            <a:xfrm rot="5400000" flipV="1">
              <a:off x="3799042" y="5370686"/>
              <a:ext cx="1643076" cy="45720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5" name="Abgerundetes Rechteck 604"/>
            <p:cNvSpPr/>
            <p:nvPr/>
          </p:nvSpPr>
          <p:spPr>
            <a:xfrm rot="5400000">
              <a:off x="5000628" y="5115231"/>
              <a:ext cx="1071570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6" name="Abgerundetes Rechteck 605"/>
            <p:cNvSpPr/>
            <p:nvPr/>
          </p:nvSpPr>
          <p:spPr>
            <a:xfrm rot="5400000">
              <a:off x="6143636" y="5267631"/>
              <a:ext cx="1071570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7" name="Abgerundetes Rechteck 606"/>
            <p:cNvSpPr/>
            <p:nvPr/>
          </p:nvSpPr>
          <p:spPr>
            <a:xfrm rot="5400000">
              <a:off x="6929453" y="5143512"/>
              <a:ext cx="1071570" cy="71438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8" name="Abgerundetes Rechteck 607"/>
            <p:cNvSpPr/>
            <p:nvPr/>
          </p:nvSpPr>
          <p:spPr>
            <a:xfrm flipV="1">
              <a:off x="2928926" y="5357825"/>
              <a:ext cx="4429156" cy="45719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9" name="Abgerundetes Rechteck 608"/>
            <p:cNvSpPr/>
            <p:nvPr/>
          </p:nvSpPr>
          <p:spPr>
            <a:xfrm flipV="1">
              <a:off x="1142976" y="4857760"/>
              <a:ext cx="4429156" cy="45719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10" name="Abgerundetes Rechteck 609"/>
            <p:cNvSpPr/>
            <p:nvPr/>
          </p:nvSpPr>
          <p:spPr>
            <a:xfrm flipV="1">
              <a:off x="1000100" y="5214948"/>
              <a:ext cx="6786610" cy="71439"/>
            </a:xfrm>
            <a:prstGeom prst="roundRect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25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Konzepte und Implementierung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b="1" dirty="0"/>
              <a:t>Positiv</a:t>
            </a:r>
          </a:p>
          <a:p>
            <a:pPr lvl="1"/>
            <a:r>
              <a:rPr lang="de-CH" sz="2400" dirty="0"/>
              <a:t>Konzepte führen dazu, dass Implementierungen einfach erstellt und auch wieder verstanden werden können.</a:t>
            </a:r>
          </a:p>
          <a:p>
            <a:endParaRPr lang="de-CH" sz="2400" dirty="0"/>
          </a:p>
          <a:p>
            <a:r>
              <a:rPr lang="de-CH" sz="2400" b="1" dirty="0"/>
              <a:t>Negativ</a:t>
            </a:r>
          </a:p>
          <a:p>
            <a:pPr lvl="1"/>
            <a:r>
              <a:rPr lang="de-CH" sz="2400" dirty="0"/>
              <a:t>Das mehrfache Implementieren von Konzepten führt zu struktureller Redundanz.</a:t>
            </a:r>
          </a:p>
          <a:p>
            <a:pPr lvl="2"/>
            <a:r>
              <a:rPr lang="de-CH" sz="2400" dirty="0"/>
              <a:t>Jeder Service wird auf dieselbe Art und Weise gebaut (</a:t>
            </a:r>
            <a:r>
              <a:rPr lang="de-CH" sz="2400" b="1" dirty="0" err="1">
                <a:sym typeface="Wingdings" pitchFamily="2" charset="2"/>
              </a:rPr>
              <a:t>Copy</a:t>
            </a:r>
            <a:r>
              <a:rPr lang="de-CH" sz="2400" b="1" dirty="0">
                <a:sym typeface="Wingdings" pitchFamily="2" charset="2"/>
              </a:rPr>
              <a:t>/Paste/Modify</a:t>
            </a:r>
            <a:r>
              <a:rPr lang="de-CH" sz="2400" dirty="0">
                <a:sym typeface="Wingdings" pitchFamily="2" charset="2"/>
              </a:rPr>
              <a:t>).</a:t>
            </a:r>
          </a:p>
          <a:p>
            <a:endParaRPr lang="de-C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41124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Konzepte und Implementierung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200" b="1" dirty="0"/>
              <a:t>Negativ</a:t>
            </a:r>
          </a:p>
          <a:p>
            <a:pPr lvl="1"/>
            <a:r>
              <a:rPr lang="de-CH" sz="2200" dirty="0"/>
              <a:t>Wurde ein Konzept in einer Applikation bereits x-fach implementiert, so lässt es sich kaum mehr ändern.</a:t>
            </a:r>
          </a:p>
          <a:p>
            <a:pPr lvl="2"/>
            <a:r>
              <a:rPr lang="de-CH" sz="2200" dirty="0"/>
              <a:t>Kann ein Konzept nicht geändert werden, so lässt sich eine Applikation nicht mehr an neue Anforderungen anpassen.</a:t>
            </a:r>
          </a:p>
          <a:p>
            <a:pPr lvl="2"/>
            <a:r>
              <a:rPr lang="de-CH" sz="2200" dirty="0"/>
              <a:t>Die Applikation verliert ihren Wert.</a:t>
            </a:r>
          </a:p>
          <a:p>
            <a:endParaRPr lang="de-CH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de-CH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975" lvl="1" indent="0">
              <a:buNone/>
            </a:pPr>
            <a:r>
              <a:rPr lang="de-CH" sz="2200" b="1" dirty="0"/>
              <a:t>Konzepte müssen geändert werden können – </a:t>
            </a:r>
          </a:p>
          <a:p>
            <a:pPr marL="180975" lvl="1" indent="0">
              <a:buNone/>
            </a:pPr>
            <a:r>
              <a:rPr lang="de-CH" sz="2200" b="1" dirty="0"/>
              <a:t>jederzeit </a:t>
            </a:r>
            <a:r>
              <a:rPr lang="de-CH" sz="2200" b="1" dirty="0">
                <a:sym typeface="Wingdings" pitchFamily="2" charset="2"/>
              </a:rPr>
              <a:t> Design </a:t>
            </a:r>
            <a:r>
              <a:rPr lang="de-CH" sz="2200" b="1" dirty="0" err="1">
                <a:sym typeface="Wingdings" pitchFamily="2" charset="2"/>
              </a:rPr>
              <a:t>for</a:t>
            </a:r>
            <a:r>
              <a:rPr lang="de-CH" sz="2200" b="1" dirty="0">
                <a:sym typeface="Wingdings" pitchFamily="2" charset="2"/>
              </a:rPr>
              <a:t> Change.</a:t>
            </a:r>
            <a:endParaRPr lang="de-CH" sz="2200" b="1" dirty="0"/>
          </a:p>
        </p:txBody>
      </p:sp>
    </p:spTree>
    <p:extLst>
      <p:ext uri="{BB962C8B-B14F-4D97-AF65-F5344CB8AC3E}">
        <p14:creationId xmlns:p14="http://schemas.microsoft.com/office/powerpoint/2010/main" val="3606709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feil nach oben 212"/>
          <p:cNvSpPr/>
          <p:nvPr/>
        </p:nvSpPr>
        <p:spPr>
          <a:xfrm rot="10800000">
            <a:off x="4566045" y="2750338"/>
            <a:ext cx="270869" cy="678661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Pfeil nach oben 213"/>
          <p:cNvSpPr/>
          <p:nvPr/>
        </p:nvSpPr>
        <p:spPr>
          <a:xfrm rot="13561629">
            <a:off x="3879942" y="2688797"/>
            <a:ext cx="250033" cy="735216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Pfeil nach oben 214"/>
          <p:cNvSpPr/>
          <p:nvPr/>
        </p:nvSpPr>
        <p:spPr>
          <a:xfrm rot="8038371" flipH="1">
            <a:off x="5243304" y="2688797"/>
            <a:ext cx="250033" cy="735216"/>
          </a:xfrm>
          <a:prstGeom prst="up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0" name="Textfeld 269"/>
          <p:cNvSpPr txBox="1"/>
          <p:nvPr/>
        </p:nvSpPr>
        <p:spPr>
          <a:xfrm>
            <a:off x="619095" y="3507879"/>
            <a:ext cx="549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Explizites automatisiertes Verweben von Konzepten</a:t>
            </a:r>
            <a:endParaRPr lang="de-DE" dirty="0"/>
          </a:p>
        </p:txBody>
      </p:sp>
      <p:sp>
        <p:nvSpPr>
          <p:cNvPr id="271" name="Abgerundetes Rechteck 270"/>
          <p:cNvSpPr/>
          <p:nvPr/>
        </p:nvSpPr>
        <p:spPr>
          <a:xfrm>
            <a:off x="541703" y="3510128"/>
            <a:ext cx="8745202" cy="1143008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Textfeld 271"/>
          <p:cNvSpPr txBox="1"/>
          <p:nvPr/>
        </p:nvSpPr>
        <p:spPr>
          <a:xfrm>
            <a:off x="5881694" y="3499126"/>
            <a:ext cx="355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, kontrolliert und wiederholbar:</a:t>
            </a:r>
            <a:endParaRPr lang="de-DE" dirty="0"/>
          </a:p>
        </p:txBody>
      </p:sp>
      <p:sp>
        <p:nvSpPr>
          <p:cNvPr id="273" name="Textfeld 272"/>
          <p:cNvSpPr txBox="1"/>
          <p:nvPr/>
        </p:nvSpPr>
        <p:spPr>
          <a:xfrm>
            <a:off x="773877" y="3868459"/>
            <a:ext cx="773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buFont typeface="Arial" pitchFamily="34" charset="0"/>
              <a:buChar char="•"/>
            </a:pPr>
            <a:r>
              <a:rPr lang="de-CH" dirty="0"/>
              <a:t>Konzept-Transformation in Code mittels generischer Programmierung.</a:t>
            </a:r>
          </a:p>
          <a:p>
            <a:pPr marL="263525" indent="-263525">
              <a:buFont typeface="Arial" pitchFamily="34" charset="0"/>
              <a:buChar char="•"/>
            </a:pPr>
            <a:r>
              <a:rPr lang="de-CH" dirty="0"/>
              <a:t>Direkte Umsetzung programmiersprachennaher Konzepte in Code.</a:t>
            </a:r>
            <a:endParaRPr lang="de-DE" dirty="0"/>
          </a:p>
        </p:txBody>
      </p:sp>
      <p:grpSp>
        <p:nvGrpSpPr>
          <p:cNvPr id="4" name="Gruppieren 102"/>
          <p:cNvGrpSpPr/>
          <p:nvPr/>
        </p:nvGrpSpPr>
        <p:grpSpPr>
          <a:xfrm>
            <a:off x="629414" y="1722506"/>
            <a:ext cx="8554196" cy="914406"/>
            <a:chOff x="580997" y="1214422"/>
            <a:chExt cx="7896181" cy="914406"/>
          </a:xfrm>
        </p:grpSpPr>
        <p:grpSp>
          <p:nvGrpSpPr>
            <p:cNvPr id="5" name="Gruppieren 112"/>
            <p:cNvGrpSpPr/>
            <p:nvPr/>
          </p:nvGrpSpPr>
          <p:grpSpPr>
            <a:xfrm>
              <a:off x="695297" y="1352536"/>
              <a:ext cx="500066" cy="357190"/>
              <a:chOff x="1052684" y="4143380"/>
              <a:chExt cx="500066" cy="35719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49" name="Abgerundetes Rechteck 148"/>
              <p:cNvSpPr/>
              <p:nvPr/>
            </p:nvSpPr>
            <p:spPr>
              <a:xfrm>
                <a:off x="1052684" y="4143380"/>
                <a:ext cx="214314" cy="142876"/>
              </a:xfrm>
              <a:prstGeom prst="round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50" name="Abgerundetes Rechteck 149"/>
              <p:cNvSpPr/>
              <p:nvPr/>
            </p:nvSpPr>
            <p:spPr>
              <a:xfrm>
                <a:off x="1338436" y="4143380"/>
                <a:ext cx="214314" cy="71438"/>
              </a:xfrm>
              <a:prstGeom prst="round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51" name="Abgerundetes Rechteck 150"/>
              <p:cNvSpPr/>
              <p:nvPr/>
            </p:nvSpPr>
            <p:spPr>
              <a:xfrm>
                <a:off x="1338436" y="4286256"/>
                <a:ext cx="214314" cy="71438"/>
              </a:xfrm>
              <a:prstGeom prst="round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52" name="Abgerundetes Rechteck 151"/>
              <p:cNvSpPr/>
              <p:nvPr/>
            </p:nvSpPr>
            <p:spPr>
              <a:xfrm>
                <a:off x="1338436" y="4429132"/>
                <a:ext cx="214314" cy="71438"/>
              </a:xfrm>
              <a:prstGeom prst="round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105" name="Abgerundetes Rechteck 104"/>
            <p:cNvSpPr/>
            <p:nvPr/>
          </p:nvSpPr>
          <p:spPr>
            <a:xfrm>
              <a:off x="580997" y="1214422"/>
              <a:ext cx="1028707" cy="914406"/>
            </a:xfrm>
            <a:prstGeom prst="roundRect">
              <a:avLst>
                <a:gd name="adj" fmla="val 5746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Abgerundetes Rechteck 105"/>
            <p:cNvSpPr/>
            <p:nvPr/>
          </p:nvSpPr>
          <p:spPr>
            <a:xfrm>
              <a:off x="1733431" y="1214422"/>
              <a:ext cx="1028707" cy="914406"/>
            </a:xfrm>
            <a:prstGeom prst="roundRect">
              <a:avLst>
                <a:gd name="adj" fmla="val 5746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" name="Gruppieren 70"/>
            <p:cNvGrpSpPr/>
            <p:nvPr/>
          </p:nvGrpSpPr>
          <p:grpSpPr>
            <a:xfrm>
              <a:off x="1776293" y="1352536"/>
              <a:ext cx="571504" cy="285752"/>
              <a:chOff x="1000100" y="4000504"/>
              <a:chExt cx="571504" cy="285752"/>
            </a:xfrm>
          </p:grpSpPr>
          <p:sp>
            <p:nvSpPr>
              <p:cNvPr id="142" name="Abgerundetes Rechteck 141"/>
              <p:cNvSpPr/>
              <p:nvPr/>
            </p:nvSpPr>
            <p:spPr>
              <a:xfrm>
                <a:off x="1285852" y="4000504"/>
                <a:ext cx="285752" cy="28575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148" name="Gerade Verbindung mit Pfeil 147"/>
              <p:cNvCxnSpPr>
                <a:stCxn id="142" idx="1"/>
              </p:cNvCxnSpPr>
              <p:nvPr/>
            </p:nvCxnSpPr>
            <p:spPr>
              <a:xfrm rot="10800000">
                <a:off x="1000100" y="4143380"/>
                <a:ext cx="285752" cy="1588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uppieren 54"/>
            <p:cNvGrpSpPr/>
            <p:nvPr/>
          </p:nvGrpSpPr>
          <p:grpSpPr>
            <a:xfrm>
              <a:off x="2990739" y="1352536"/>
              <a:ext cx="533796" cy="285752"/>
              <a:chOff x="1571604" y="2857496"/>
              <a:chExt cx="533796" cy="28575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31" name="Abgerundetes Rechteck 130"/>
              <p:cNvSpPr/>
              <p:nvPr/>
            </p:nvSpPr>
            <p:spPr>
              <a:xfrm>
                <a:off x="1571604" y="2857496"/>
                <a:ext cx="533796" cy="285752"/>
              </a:xfrm>
              <a:prstGeom prst="round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132" name="Gerade Verbindung 131"/>
              <p:cNvCxnSpPr/>
              <p:nvPr/>
            </p:nvCxnSpPr>
            <p:spPr>
              <a:xfrm>
                <a:off x="1657918" y="2928934"/>
                <a:ext cx="35719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132"/>
              <p:cNvCxnSpPr/>
              <p:nvPr/>
            </p:nvCxnSpPr>
            <p:spPr>
              <a:xfrm>
                <a:off x="1661896" y="3000372"/>
                <a:ext cx="35719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Gerade Verbindung 136"/>
              <p:cNvCxnSpPr/>
              <p:nvPr/>
            </p:nvCxnSpPr>
            <p:spPr>
              <a:xfrm>
                <a:off x="1661896" y="3062480"/>
                <a:ext cx="35719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Abgerundetes Rechteck 109"/>
            <p:cNvSpPr/>
            <p:nvPr/>
          </p:nvSpPr>
          <p:spPr>
            <a:xfrm>
              <a:off x="2876439" y="1214422"/>
              <a:ext cx="1028707" cy="914406"/>
            </a:xfrm>
            <a:prstGeom prst="roundRect">
              <a:avLst>
                <a:gd name="adj" fmla="val 5746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" name="Gruppieren 59"/>
            <p:cNvGrpSpPr/>
            <p:nvPr/>
          </p:nvGrpSpPr>
          <p:grpSpPr>
            <a:xfrm>
              <a:off x="4242893" y="1352536"/>
              <a:ext cx="533796" cy="285752"/>
              <a:chOff x="1037808" y="3357562"/>
              <a:chExt cx="533796" cy="285752"/>
            </a:xfrm>
          </p:grpSpPr>
          <p:sp>
            <p:nvSpPr>
              <p:cNvPr id="129" name="Abgerundetes Rechteck 128"/>
              <p:cNvSpPr/>
              <p:nvPr/>
            </p:nvSpPr>
            <p:spPr>
              <a:xfrm>
                <a:off x="1037808" y="3357562"/>
                <a:ext cx="533796" cy="28575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130" name="Form 129"/>
              <p:cNvCxnSpPr>
                <a:stCxn id="129" idx="2"/>
                <a:endCxn id="129" idx="1"/>
              </p:cNvCxnSpPr>
              <p:nvPr/>
            </p:nvCxnSpPr>
            <p:spPr>
              <a:xfrm rot="5400000" flipH="1">
                <a:off x="1099819" y="3438427"/>
                <a:ext cx="142876" cy="266898"/>
              </a:xfrm>
              <a:prstGeom prst="bentConnector4">
                <a:avLst>
                  <a:gd name="adj1" fmla="val -60000"/>
                  <a:gd name="adj2" fmla="val 160928"/>
                </a:avLst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Abgerundetes Rechteck 114"/>
            <p:cNvSpPr/>
            <p:nvPr/>
          </p:nvSpPr>
          <p:spPr>
            <a:xfrm>
              <a:off x="4019447" y="1214422"/>
              <a:ext cx="1028707" cy="914406"/>
            </a:xfrm>
            <a:prstGeom prst="roundRect">
              <a:avLst>
                <a:gd name="adj" fmla="val 5746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" name="Gruppieren 368"/>
            <p:cNvGrpSpPr/>
            <p:nvPr/>
          </p:nvGrpSpPr>
          <p:grpSpPr>
            <a:xfrm>
              <a:off x="5243025" y="1352536"/>
              <a:ext cx="533796" cy="285752"/>
              <a:chOff x="1857356" y="3724276"/>
              <a:chExt cx="533796" cy="285752"/>
            </a:xfrm>
          </p:grpSpPr>
          <p:sp>
            <p:nvSpPr>
              <p:cNvPr id="127" name="Abgerundetes Rechteck 126"/>
              <p:cNvSpPr/>
              <p:nvPr/>
            </p:nvSpPr>
            <p:spPr>
              <a:xfrm>
                <a:off x="1857356" y="3724276"/>
                <a:ext cx="533796" cy="28575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28" name="Flussdiagramm: Magnetplattenspeicher 127"/>
              <p:cNvSpPr/>
              <p:nvPr/>
            </p:nvSpPr>
            <p:spPr>
              <a:xfrm>
                <a:off x="2005681" y="3786190"/>
                <a:ext cx="214314" cy="142876"/>
              </a:xfrm>
              <a:prstGeom prst="flowChartMagneticDisk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7" name="Abgerundetes Rechteck 116"/>
            <p:cNvSpPr/>
            <p:nvPr/>
          </p:nvSpPr>
          <p:spPr>
            <a:xfrm>
              <a:off x="5162455" y="1214422"/>
              <a:ext cx="1028707" cy="914406"/>
            </a:xfrm>
            <a:prstGeom prst="roundRect">
              <a:avLst>
                <a:gd name="adj" fmla="val 5746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Abgerundetes Rechteck 118"/>
            <p:cNvSpPr/>
            <p:nvPr/>
          </p:nvSpPr>
          <p:spPr>
            <a:xfrm>
              <a:off x="6305463" y="1214422"/>
              <a:ext cx="1028707" cy="914406"/>
            </a:xfrm>
            <a:prstGeom prst="roundRect">
              <a:avLst>
                <a:gd name="adj" fmla="val 5746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Legende mit Pfeil in vier Richtungen 121"/>
            <p:cNvSpPr/>
            <p:nvPr/>
          </p:nvSpPr>
          <p:spPr>
            <a:xfrm>
              <a:off x="6376901" y="1304910"/>
              <a:ext cx="571504" cy="357190"/>
            </a:xfrm>
            <a:prstGeom prst="quadArrow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25" name="Abgerundetes Rechteck 124"/>
            <p:cNvSpPr/>
            <p:nvPr/>
          </p:nvSpPr>
          <p:spPr>
            <a:xfrm>
              <a:off x="7448471" y="1214422"/>
              <a:ext cx="1028707" cy="914406"/>
            </a:xfrm>
            <a:prstGeom prst="roundRect">
              <a:avLst>
                <a:gd name="adj" fmla="val 5746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Abgerundetes Rechteck 125"/>
            <p:cNvSpPr/>
            <p:nvPr/>
          </p:nvSpPr>
          <p:spPr>
            <a:xfrm>
              <a:off x="7548092" y="1347773"/>
              <a:ext cx="533796" cy="2857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200" b="1" dirty="0">
                  <a:solidFill>
                    <a:schemeClr val="bg1">
                      <a:lumMod val="50000"/>
                    </a:schemeClr>
                  </a:solidFill>
                </a:rPr>
                <a:t>PL</a:t>
              </a:r>
              <a:endParaRPr lang="de-DE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4" name="Titel 1"/>
          <p:cNvSpPr txBox="1">
            <a:spLocks/>
          </p:cNvSpPr>
          <p:nvPr/>
        </p:nvSpPr>
        <p:spPr bwMode="auto">
          <a:xfrm>
            <a:off x="389746" y="274639"/>
            <a:ext cx="734351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rgbClr val="777777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ＭＳ Ｐゴシック" charset="0"/>
                <a:cs typeface="Arial" pitchFamily="-106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ＭＳ Ｐゴシック" charset="0"/>
                <a:cs typeface="Arial" pitchFamily="-106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ＭＳ Ｐゴシック" charset="0"/>
                <a:cs typeface="Arial" pitchFamily="-106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ＭＳ Ｐゴシック" charset="0"/>
                <a:cs typeface="Arial" pitchFamily="-106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77777"/>
                </a:solidFill>
                <a:latin typeface="Arial" pitchFamily="-106" charset="0"/>
                <a:ea typeface="Arial" pitchFamily="-106" charset="0"/>
                <a:cs typeface="Arial" pitchFamily="-106" charset="0"/>
              </a:defRPr>
            </a:lvl9pPr>
          </a:lstStyle>
          <a:p>
            <a:pPr lvl="0"/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MDSD Vorschlag</a:t>
            </a:r>
          </a:p>
        </p:txBody>
      </p:sp>
      <p:grpSp>
        <p:nvGrpSpPr>
          <p:cNvPr id="230" name="Gruppieren 96"/>
          <p:cNvGrpSpPr/>
          <p:nvPr/>
        </p:nvGrpSpPr>
        <p:grpSpPr>
          <a:xfrm>
            <a:off x="898022" y="4813446"/>
            <a:ext cx="7682258" cy="1495874"/>
            <a:chOff x="828943" y="4572008"/>
            <a:chExt cx="7091315" cy="1838534"/>
          </a:xfrm>
        </p:grpSpPr>
        <p:grpSp>
          <p:nvGrpSpPr>
            <p:cNvPr id="231" name="Gruppieren 313"/>
            <p:cNvGrpSpPr/>
            <p:nvPr/>
          </p:nvGrpSpPr>
          <p:grpSpPr>
            <a:xfrm>
              <a:off x="900381" y="4972355"/>
              <a:ext cx="6786610" cy="1285885"/>
              <a:chOff x="1000100" y="4857760"/>
              <a:chExt cx="6786610" cy="1285885"/>
            </a:xfrm>
          </p:grpSpPr>
          <p:sp>
            <p:nvSpPr>
              <p:cNvPr id="249" name="Abgerundetes Rechteck 248"/>
              <p:cNvSpPr/>
              <p:nvPr/>
            </p:nvSpPr>
            <p:spPr>
              <a:xfrm>
                <a:off x="1000100" y="4857760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0" name="Abgerundetes Rechteck 249"/>
              <p:cNvSpPr/>
              <p:nvPr/>
            </p:nvSpPr>
            <p:spPr>
              <a:xfrm>
                <a:off x="1000100" y="5357826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Abgerundetes Rechteck 250"/>
              <p:cNvSpPr/>
              <p:nvPr/>
            </p:nvSpPr>
            <p:spPr>
              <a:xfrm>
                <a:off x="2714612" y="4857760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2" name="Abgerundetes Rechteck 251"/>
              <p:cNvSpPr/>
              <p:nvPr/>
            </p:nvSpPr>
            <p:spPr>
              <a:xfrm>
                <a:off x="3357554" y="4857760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Abgerundetes Rechteck 252"/>
              <p:cNvSpPr/>
              <p:nvPr/>
            </p:nvSpPr>
            <p:spPr>
              <a:xfrm>
                <a:off x="2071670" y="5357826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Abgerundetes Rechteck 253"/>
              <p:cNvSpPr/>
              <p:nvPr/>
            </p:nvSpPr>
            <p:spPr>
              <a:xfrm>
                <a:off x="2071670" y="4857760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Abgerundetes Rechteck 254"/>
              <p:cNvSpPr/>
              <p:nvPr/>
            </p:nvSpPr>
            <p:spPr>
              <a:xfrm>
                <a:off x="1000100" y="5857892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6" name="Abgerundetes Rechteck 255"/>
              <p:cNvSpPr/>
              <p:nvPr/>
            </p:nvSpPr>
            <p:spPr>
              <a:xfrm>
                <a:off x="2071670" y="5857892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Abgerundetes Rechteck 256"/>
              <p:cNvSpPr/>
              <p:nvPr/>
            </p:nvSpPr>
            <p:spPr>
              <a:xfrm>
                <a:off x="3357554" y="5357826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8" name="Abgerundetes Rechteck 257"/>
              <p:cNvSpPr/>
              <p:nvPr/>
            </p:nvSpPr>
            <p:spPr>
              <a:xfrm>
                <a:off x="5857884" y="4857760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Abgerundetes Rechteck 258"/>
              <p:cNvSpPr/>
              <p:nvPr/>
            </p:nvSpPr>
            <p:spPr>
              <a:xfrm>
                <a:off x="4572000" y="5357826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Abgerundetes Rechteck 259"/>
              <p:cNvSpPr/>
              <p:nvPr/>
            </p:nvSpPr>
            <p:spPr>
              <a:xfrm>
                <a:off x="4572000" y="4857760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Abgerundetes Rechteck 260"/>
              <p:cNvSpPr/>
              <p:nvPr/>
            </p:nvSpPr>
            <p:spPr>
              <a:xfrm>
                <a:off x="4572000" y="5857892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2" name="Abgerundetes Rechteck 261"/>
              <p:cNvSpPr/>
              <p:nvPr/>
            </p:nvSpPr>
            <p:spPr>
              <a:xfrm>
                <a:off x="5857884" y="5357826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Abgerundetes Rechteck 262"/>
              <p:cNvSpPr/>
              <p:nvPr/>
            </p:nvSpPr>
            <p:spPr>
              <a:xfrm>
                <a:off x="6572264" y="4857760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4" name="Abgerundetes Rechteck 263"/>
              <p:cNvSpPr/>
              <p:nvPr/>
            </p:nvSpPr>
            <p:spPr>
              <a:xfrm>
                <a:off x="6572264" y="5357826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Abgerundetes Rechteck 264"/>
              <p:cNvSpPr/>
              <p:nvPr/>
            </p:nvSpPr>
            <p:spPr>
              <a:xfrm>
                <a:off x="7286644" y="5357826"/>
                <a:ext cx="500066" cy="285752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66" name="Gerade Verbindung 265"/>
              <p:cNvCxnSpPr>
                <a:stCxn id="249" idx="2"/>
                <a:endCxn id="250" idx="0"/>
              </p:cNvCxnSpPr>
              <p:nvPr/>
            </p:nvCxnSpPr>
            <p:spPr>
              <a:xfrm rot="5400000">
                <a:off x="1142976" y="5250669"/>
                <a:ext cx="21431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Gerade Verbindung 266"/>
              <p:cNvCxnSpPr>
                <a:stCxn id="249" idx="3"/>
                <a:endCxn id="254" idx="1"/>
              </p:cNvCxnSpPr>
              <p:nvPr/>
            </p:nvCxnSpPr>
            <p:spPr>
              <a:xfrm>
                <a:off x="1500166" y="5000636"/>
                <a:ext cx="57150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Gerade Verbindung 267"/>
              <p:cNvCxnSpPr>
                <a:stCxn id="250" idx="2"/>
                <a:endCxn id="255" idx="0"/>
              </p:cNvCxnSpPr>
              <p:nvPr/>
            </p:nvCxnSpPr>
            <p:spPr>
              <a:xfrm rot="5400000">
                <a:off x="1142976" y="5750735"/>
                <a:ext cx="21431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Gerade Verbindung 268"/>
              <p:cNvCxnSpPr>
                <a:stCxn id="250" idx="3"/>
                <a:endCxn id="253" idx="1"/>
              </p:cNvCxnSpPr>
              <p:nvPr/>
            </p:nvCxnSpPr>
            <p:spPr>
              <a:xfrm>
                <a:off x="1500166" y="5500702"/>
                <a:ext cx="57150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Gerade Verbindung 273"/>
              <p:cNvCxnSpPr>
                <a:stCxn id="251" idx="1"/>
                <a:endCxn id="254" idx="3"/>
              </p:cNvCxnSpPr>
              <p:nvPr/>
            </p:nvCxnSpPr>
            <p:spPr>
              <a:xfrm rot="10800000">
                <a:off x="2571736" y="5000636"/>
                <a:ext cx="14287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274"/>
              <p:cNvCxnSpPr>
                <a:stCxn id="252" idx="2"/>
                <a:endCxn id="257" idx="0"/>
              </p:cNvCxnSpPr>
              <p:nvPr/>
            </p:nvCxnSpPr>
            <p:spPr>
              <a:xfrm rot="5400000">
                <a:off x="3500430" y="5250669"/>
                <a:ext cx="21431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275"/>
              <p:cNvCxnSpPr>
                <a:stCxn id="257" idx="1"/>
                <a:endCxn id="253" idx="3"/>
              </p:cNvCxnSpPr>
              <p:nvPr/>
            </p:nvCxnSpPr>
            <p:spPr>
              <a:xfrm rot="10800000">
                <a:off x="2571736" y="5500702"/>
                <a:ext cx="78581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Gerade Verbindung 276"/>
              <p:cNvCxnSpPr>
                <a:stCxn id="257" idx="0"/>
                <a:endCxn id="251" idx="2"/>
              </p:cNvCxnSpPr>
              <p:nvPr/>
            </p:nvCxnSpPr>
            <p:spPr>
              <a:xfrm rot="16200000" flipV="1">
                <a:off x="3178959" y="4929198"/>
                <a:ext cx="214314" cy="64294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Gerade Verbindung 277"/>
              <p:cNvCxnSpPr>
                <a:stCxn id="257" idx="2"/>
                <a:endCxn id="256" idx="3"/>
              </p:cNvCxnSpPr>
              <p:nvPr/>
            </p:nvCxnSpPr>
            <p:spPr>
              <a:xfrm rot="5400000">
                <a:off x="2911067" y="5304248"/>
                <a:ext cx="357190" cy="103585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Gerade Verbindung 278"/>
              <p:cNvCxnSpPr>
                <a:stCxn id="257" idx="3"/>
                <a:endCxn id="259" idx="1"/>
              </p:cNvCxnSpPr>
              <p:nvPr/>
            </p:nvCxnSpPr>
            <p:spPr>
              <a:xfrm>
                <a:off x="3857620" y="5500702"/>
                <a:ext cx="71438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Gerade Verbindung 279"/>
              <p:cNvCxnSpPr>
                <a:stCxn id="253" idx="2"/>
                <a:endCxn id="256" idx="0"/>
              </p:cNvCxnSpPr>
              <p:nvPr/>
            </p:nvCxnSpPr>
            <p:spPr>
              <a:xfrm rot="5400000">
                <a:off x="2214546" y="5750735"/>
                <a:ext cx="21431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Form 342"/>
              <p:cNvCxnSpPr>
                <a:stCxn id="260" idx="0"/>
                <a:endCxn id="260" idx="1"/>
              </p:cNvCxnSpPr>
              <p:nvPr/>
            </p:nvCxnSpPr>
            <p:spPr>
              <a:xfrm rot="16200000" flipH="1" flipV="1">
                <a:off x="4625579" y="4804181"/>
                <a:ext cx="142876" cy="250033"/>
              </a:xfrm>
              <a:prstGeom prst="bentConnector4">
                <a:avLst>
                  <a:gd name="adj1" fmla="val -159999"/>
                  <a:gd name="adj2" fmla="val 191428"/>
                </a:avLst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281"/>
              <p:cNvCxnSpPr>
                <a:stCxn id="260" idx="2"/>
                <a:endCxn id="259" idx="0"/>
              </p:cNvCxnSpPr>
              <p:nvPr/>
            </p:nvCxnSpPr>
            <p:spPr>
              <a:xfrm rot="5400000">
                <a:off x="4714876" y="5250669"/>
                <a:ext cx="21431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Form 344"/>
              <p:cNvCxnSpPr>
                <a:stCxn id="252" idx="0"/>
                <a:endCxn id="252" idx="3"/>
              </p:cNvCxnSpPr>
              <p:nvPr/>
            </p:nvCxnSpPr>
            <p:spPr>
              <a:xfrm rot="16200000" flipH="1">
                <a:off x="3661165" y="4804182"/>
                <a:ext cx="142876" cy="250033"/>
              </a:xfrm>
              <a:prstGeom prst="bentConnector4">
                <a:avLst>
                  <a:gd name="adj1" fmla="val -159999"/>
                  <a:gd name="adj2" fmla="val 191428"/>
                </a:avLst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Gerade Verbindung 283"/>
              <p:cNvCxnSpPr>
                <a:stCxn id="262" idx="1"/>
                <a:endCxn id="259" idx="3"/>
              </p:cNvCxnSpPr>
              <p:nvPr/>
            </p:nvCxnSpPr>
            <p:spPr>
              <a:xfrm rot="10800000">
                <a:off x="5072066" y="5500702"/>
                <a:ext cx="78581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Form 346"/>
              <p:cNvCxnSpPr>
                <a:stCxn id="262" idx="2"/>
                <a:endCxn id="261" idx="3"/>
              </p:cNvCxnSpPr>
              <p:nvPr/>
            </p:nvCxnSpPr>
            <p:spPr>
              <a:xfrm rot="5400000">
                <a:off x="5411397" y="5304248"/>
                <a:ext cx="357190" cy="1035851"/>
              </a:xfrm>
              <a:prstGeom prst="bentConnector2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Gerade Verbindung 285"/>
              <p:cNvCxnSpPr>
                <a:stCxn id="263" idx="1"/>
                <a:endCxn id="258" idx="3"/>
              </p:cNvCxnSpPr>
              <p:nvPr/>
            </p:nvCxnSpPr>
            <p:spPr>
              <a:xfrm rot="10800000">
                <a:off x="6357950" y="5000636"/>
                <a:ext cx="21431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Form 348"/>
              <p:cNvCxnSpPr>
                <a:stCxn id="263" idx="3"/>
                <a:endCxn id="265" idx="0"/>
              </p:cNvCxnSpPr>
              <p:nvPr/>
            </p:nvCxnSpPr>
            <p:spPr>
              <a:xfrm>
                <a:off x="7072330" y="5000636"/>
                <a:ext cx="464347" cy="357190"/>
              </a:xfrm>
              <a:prstGeom prst="bentConnector2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Gerade Verbindung 287"/>
              <p:cNvCxnSpPr>
                <a:stCxn id="265" idx="1"/>
                <a:endCxn id="264" idx="3"/>
              </p:cNvCxnSpPr>
              <p:nvPr/>
            </p:nvCxnSpPr>
            <p:spPr>
              <a:xfrm rot="10800000">
                <a:off x="7072330" y="5500702"/>
                <a:ext cx="21431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Gerade Verbindung 288"/>
              <p:cNvCxnSpPr>
                <a:stCxn id="264" idx="1"/>
                <a:endCxn id="262" idx="3"/>
              </p:cNvCxnSpPr>
              <p:nvPr/>
            </p:nvCxnSpPr>
            <p:spPr>
              <a:xfrm rot="10800000">
                <a:off x="6357950" y="5500702"/>
                <a:ext cx="21431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Form 351"/>
              <p:cNvCxnSpPr>
                <a:stCxn id="261" idx="2"/>
                <a:endCxn id="261" idx="1"/>
              </p:cNvCxnSpPr>
              <p:nvPr/>
            </p:nvCxnSpPr>
            <p:spPr>
              <a:xfrm rot="5400000" flipH="1">
                <a:off x="4625579" y="5947190"/>
                <a:ext cx="142876" cy="250033"/>
              </a:xfrm>
              <a:prstGeom prst="bentConnector4">
                <a:avLst>
                  <a:gd name="adj1" fmla="val -159999"/>
                  <a:gd name="adj2" fmla="val 191428"/>
                </a:avLst>
              </a:prstGeom>
              <a:ln>
                <a:solidFill>
                  <a:schemeClr val="tx1">
                    <a:lumMod val="50000"/>
                    <a:lumOff val="50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2" name="Gruppieren 352"/>
            <p:cNvGrpSpPr/>
            <p:nvPr/>
          </p:nvGrpSpPr>
          <p:grpSpPr>
            <a:xfrm>
              <a:off x="828943" y="4572008"/>
              <a:ext cx="7091315" cy="1838534"/>
              <a:chOff x="928662" y="4457413"/>
              <a:chExt cx="7091315" cy="1838534"/>
            </a:xfrm>
          </p:grpSpPr>
          <p:pic>
            <p:nvPicPr>
              <p:cNvPr id="233" name="Grafik 232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19367" y="5338972"/>
                <a:ext cx="733333" cy="9523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34" name="Grafik 233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439" y="4462862"/>
                <a:ext cx="733333" cy="9523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35" name="Grafik 234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8662" y="5596443"/>
                <a:ext cx="733333" cy="42862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36" name="Grafik 235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19367" y="4457413"/>
                <a:ext cx="733333" cy="71438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37" name="Grafik 236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171" y="4619144"/>
                <a:ext cx="733333" cy="42862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38" name="Grafik 237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171" y="5190647"/>
                <a:ext cx="733333" cy="45293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39" name="Grafik 238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171" y="5786454"/>
                <a:ext cx="733333" cy="45293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1" name="Grafik 240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00546" y="4733738"/>
                <a:ext cx="733333" cy="9523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2" name="Grafik 241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85769" y="5867319"/>
                <a:ext cx="733333" cy="42862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3" name="Grafik 242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67245" y="4604267"/>
                <a:ext cx="733333" cy="45293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4" name="Grafik 243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57818" y="5188140"/>
                <a:ext cx="733333" cy="7380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5" name="Grafik 244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359421" y="4594840"/>
                <a:ext cx="733333" cy="9523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6" name="Grafik 245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344644" y="5728421"/>
                <a:ext cx="733333" cy="42862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7" name="Grafik 246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86644" y="4585414"/>
                <a:ext cx="733333" cy="42862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8" name="Grafik 247" descr="SourceCod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86644" y="5156917"/>
                <a:ext cx="733333" cy="7009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198538355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MDSD-Konzepte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39" y="2564904"/>
            <a:ext cx="52292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008784" y="1988840"/>
            <a:ext cx="389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b="1" dirty="0"/>
              <a:t>Wie soll das gehen?</a:t>
            </a:r>
          </a:p>
        </p:txBody>
      </p:sp>
    </p:spTree>
    <p:extLst>
      <p:ext uri="{BB962C8B-B14F-4D97-AF65-F5344CB8AC3E}">
        <p14:creationId xmlns:p14="http://schemas.microsoft.com/office/powerpoint/2010/main" val="267817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MDSD-Konzepte</a:t>
            </a:r>
            <a:endParaRPr lang="de-CH" sz="4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29" y="1844824"/>
            <a:ext cx="6458583" cy="356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86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de-CH" sz="2400" dirty="0"/>
              <a:t>Ziele von MDSD (</a:t>
            </a:r>
            <a:r>
              <a:rPr lang="de-CH" sz="2400" i="1" dirty="0"/>
              <a:t>Model-</a:t>
            </a:r>
            <a:r>
              <a:rPr lang="de-CH" sz="2400" i="1" dirty="0" err="1"/>
              <a:t>Driven</a:t>
            </a:r>
            <a:r>
              <a:rPr lang="de-CH" sz="2400" i="1" dirty="0"/>
              <a:t> Software Development</a:t>
            </a:r>
            <a:r>
              <a:rPr lang="de-CH" sz="2400" dirty="0"/>
              <a:t>)</a:t>
            </a:r>
          </a:p>
          <a:p>
            <a:pPr lvl="1"/>
            <a:r>
              <a:rPr lang="de-CH" sz="2400" dirty="0"/>
              <a:t>Software-Architektur und Komponenten-Konzept</a:t>
            </a:r>
          </a:p>
          <a:p>
            <a:pPr lvl="1"/>
            <a:r>
              <a:rPr lang="de-CH" sz="2400" dirty="0"/>
              <a:t>Involvierte Elemente der MDSD</a:t>
            </a:r>
          </a:p>
          <a:p>
            <a:pPr lvl="1"/>
            <a:r>
              <a:rPr lang="de-CH" sz="2400" dirty="0"/>
              <a:t>Checkliste MDSD-Tools</a:t>
            </a:r>
          </a:p>
          <a:p>
            <a:pPr lvl="1"/>
            <a:r>
              <a:rPr lang="de-CH" sz="2400" dirty="0"/>
              <a:t>Kundenbeispiele</a:t>
            </a:r>
          </a:p>
          <a:p>
            <a:pPr lvl="1"/>
            <a:r>
              <a:rPr lang="de-CH" sz="2400" dirty="0"/>
              <a:t>Übungen/Fragen</a:t>
            </a:r>
          </a:p>
        </p:txBody>
      </p:sp>
    </p:spTree>
    <p:extLst>
      <p:ext uri="{BB962C8B-B14F-4D97-AF65-F5344CB8AC3E}">
        <p14:creationId xmlns:p14="http://schemas.microsoft.com/office/powerpoint/2010/main" val="137139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MDSD-Konzepte</a:t>
            </a:r>
            <a:endParaRPr lang="de-CH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3242270"/>
            <a:ext cx="63436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>
          <a:xfrm>
            <a:off x="407988" y="1700212"/>
            <a:ext cx="8992394" cy="1542058"/>
          </a:xfrm>
        </p:spPr>
        <p:txBody>
          <a:bodyPr>
            <a:normAutofit/>
          </a:bodyPr>
          <a:lstStyle/>
          <a:p>
            <a:pPr marL="180975" lvl="1" indent="0">
              <a:buNone/>
            </a:pPr>
            <a:r>
              <a:rPr lang="de-CH" sz="1800" b="1" dirty="0"/>
              <a:t>Domain Model</a:t>
            </a:r>
          </a:p>
          <a:p>
            <a:pPr lvl="1"/>
            <a:r>
              <a:rPr lang="de-CH" sz="1800" dirty="0"/>
              <a:t>Beschreibt das </a:t>
            </a:r>
            <a:r>
              <a:rPr lang="de-CH" sz="1800" dirty="0" err="1"/>
              <a:t>Buisiness</a:t>
            </a:r>
            <a:r>
              <a:rPr lang="de-CH" sz="1800" dirty="0"/>
              <a:t>.</a:t>
            </a:r>
          </a:p>
          <a:p>
            <a:pPr marL="180975" lvl="1" indent="0">
              <a:buNone/>
            </a:pPr>
            <a:r>
              <a:rPr lang="de-CH" sz="1800" b="1" dirty="0"/>
              <a:t>Domain </a:t>
            </a:r>
            <a:r>
              <a:rPr lang="de-CH" sz="1800" b="1" dirty="0" err="1"/>
              <a:t>Concepts</a:t>
            </a:r>
            <a:endParaRPr lang="de-CH" sz="1800" b="1" dirty="0"/>
          </a:p>
          <a:p>
            <a:pPr lvl="1"/>
            <a:r>
              <a:rPr lang="de-CH" sz="1800" dirty="0"/>
              <a:t>Definieren die Elemente, die für das Beschreiben des Business benötigt werden.</a:t>
            </a:r>
          </a:p>
        </p:txBody>
      </p:sp>
    </p:spTree>
    <p:extLst>
      <p:ext uri="{BB962C8B-B14F-4D97-AF65-F5344CB8AC3E}">
        <p14:creationId xmlns:p14="http://schemas.microsoft.com/office/powerpoint/2010/main" val="911767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MDSD-Konzepte</a:t>
            </a:r>
            <a:endParaRPr lang="de-CH" sz="4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920552" y="198884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Metamodell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920552" y="486916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Modell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5889104" y="1988840"/>
            <a:ext cx="2232248" cy="1440160"/>
          </a:xfrm>
          <a:prstGeom prst="round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Templates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5889104" y="486916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</a:t>
            </a:r>
          </a:p>
        </p:txBody>
      </p:sp>
      <p:sp>
        <p:nvSpPr>
          <p:cNvPr id="8" name="Ellipse 7"/>
          <p:cNvSpPr/>
          <p:nvPr/>
        </p:nvSpPr>
        <p:spPr>
          <a:xfrm>
            <a:off x="3203036" y="3706146"/>
            <a:ext cx="2620752" cy="86409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Generator</a:t>
            </a:r>
          </a:p>
        </p:txBody>
      </p:sp>
      <p:cxnSp>
        <p:nvCxnSpPr>
          <p:cNvPr id="9" name="Gerade Verbindung mit Pfeil 8"/>
          <p:cNvCxnSpPr>
            <a:stCxn id="5" idx="0"/>
            <a:endCxn id="4" idx="2"/>
          </p:cNvCxnSpPr>
          <p:nvPr/>
        </p:nvCxnSpPr>
        <p:spPr>
          <a:xfrm rot="5400000" flipH="1" flipV="1">
            <a:off x="1316596" y="4149080"/>
            <a:ext cx="144016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6" idx="1"/>
            <a:endCxn id="4" idx="3"/>
          </p:cNvCxnSpPr>
          <p:nvPr/>
        </p:nvCxnSpPr>
        <p:spPr>
          <a:xfrm rot="10800000">
            <a:off x="3152800" y="270892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1"/>
            <a:endCxn id="5" idx="3"/>
          </p:cNvCxnSpPr>
          <p:nvPr/>
        </p:nvCxnSpPr>
        <p:spPr>
          <a:xfrm rot="10800000">
            <a:off x="3152800" y="558924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endCxn id="8" idx="1"/>
          </p:cNvCxnSpPr>
          <p:nvPr/>
        </p:nvCxnSpPr>
        <p:spPr>
          <a:xfrm>
            <a:off x="3080792" y="3356992"/>
            <a:ext cx="506045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8" idx="7"/>
          </p:cNvCxnSpPr>
          <p:nvPr/>
        </p:nvCxnSpPr>
        <p:spPr>
          <a:xfrm rot="10800000" flipV="1">
            <a:off x="5439988" y="3356992"/>
            <a:ext cx="593133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8" idx="3"/>
          </p:cNvCxnSpPr>
          <p:nvPr/>
        </p:nvCxnSpPr>
        <p:spPr>
          <a:xfrm flipV="1">
            <a:off x="3080792" y="4443698"/>
            <a:ext cx="506045" cy="4974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5"/>
          </p:cNvCxnSpPr>
          <p:nvPr/>
        </p:nvCxnSpPr>
        <p:spPr>
          <a:xfrm rot="16200000" flipH="1">
            <a:off x="5487818" y="4395866"/>
            <a:ext cx="497470" cy="5931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034474" y="2276872"/>
            <a:ext cx="96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folgen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81280" y="3903439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224808" y="3148203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880992" y="315185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377208" y="462351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665946" y="4620478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150026" y="5589240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</p:spTree>
    <p:extLst>
      <p:ext uri="{BB962C8B-B14F-4D97-AF65-F5344CB8AC3E}">
        <p14:creationId xmlns:p14="http://schemas.microsoft.com/office/powerpoint/2010/main" val="4085014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72480" y="1556792"/>
            <a:ext cx="8992394" cy="4321176"/>
          </a:xfrm>
        </p:spPr>
        <p:txBody>
          <a:bodyPr/>
          <a:lstStyle/>
          <a:p>
            <a:pPr algn="ctr"/>
            <a:endParaRPr lang="de-CH" dirty="0"/>
          </a:p>
          <a:p>
            <a:pPr marL="647700" lvl="1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647700" lvl="1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920552" y="1988840"/>
            <a:ext cx="2232248" cy="144016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Metamodell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920552" y="486916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Modell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5889104" y="198884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Templates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5889104" y="486916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</a:t>
            </a:r>
          </a:p>
        </p:txBody>
      </p:sp>
      <p:sp>
        <p:nvSpPr>
          <p:cNvPr id="11" name="Ellipse 10"/>
          <p:cNvSpPr/>
          <p:nvPr/>
        </p:nvSpPr>
        <p:spPr>
          <a:xfrm>
            <a:off x="3203036" y="3706146"/>
            <a:ext cx="2620752" cy="86409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Generator</a:t>
            </a:r>
          </a:p>
        </p:txBody>
      </p:sp>
      <p:cxnSp>
        <p:nvCxnSpPr>
          <p:cNvPr id="12" name="Gerade Verbindung mit Pfeil 11"/>
          <p:cNvCxnSpPr>
            <a:stCxn id="8" idx="0"/>
            <a:endCxn id="7" idx="2"/>
          </p:cNvCxnSpPr>
          <p:nvPr/>
        </p:nvCxnSpPr>
        <p:spPr>
          <a:xfrm rot="5400000" flipH="1" flipV="1">
            <a:off x="1316596" y="4149080"/>
            <a:ext cx="144016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9" idx="1"/>
            <a:endCxn id="7" idx="3"/>
          </p:cNvCxnSpPr>
          <p:nvPr/>
        </p:nvCxnSpPr>
        <p:spPr>
          <a:xfrm rot="10800000">
            <a:off x="3152800" y="270892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1"/>
            <a:endCxn id="8" idx="3"/>
          </p:cNvCxnSpPr>
          <p:nvPr/>
        </p:nvCxnSpPr>
        <p:spPr>
          <a:xfrm rot="10800000">
            <a:off x="3152800" y="558924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endCxn id="11" idx="1"/>
          </p:cNvCxnSpPr>
          <p:nvPr/>
        </p:nvCxnSpPr>
        <p:spPr>
          <a:xfrm>
            <a:off x="3080792" y="3356992"/>
            <a:ext cx="506045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11" idx="7"/>
          </p:cNvCxnSpPr>
          <p:nvPr/>
        </p:nvCxnSpPr>
        <p:spPr>
          <a:xfrm rot="10800000" flipV="1">
            <a:off x="5439988" y="3356992"/>
            <a:ext cx="593133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endCxn id="11" idx="3"/>
          </p:cNvCxnSpPr>
          <p:nvPr/>
        </p:nvCxnSpPr>
        <p:spPr>
          <a:xfrm flipV="1">
            <a:off x="3080792" y="4443698"/>
            <a:ext cx="506045" cy="4974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11" idx="5"/>
          </p:cNvCxnSpPr>
          <p:nvPr/>
        </p:nvCxnSpPr>
        <p:spPr>
          <a:xfrm rot="16200000" flipH="1">
            <a:off x="5487818" y="4395866"/>
            <a:ext cx="497470" cy="5931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4034474" y="2276872"/>
            <a:ext cx="96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folgen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181280" y="3903439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24808" y="3148203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880992" y="315185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377208" y="462351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4665946" y="4620478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4150026" y="5589240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</p:spTree>
    <p:extLst>
      <p:ext uri="{BB962C8B-B14F-4D97-AF65-F5344CB8AC3E}">
        <p14:creationId xmlns:p14="http://schemas.microsoft.com/office/powerpoint/2010/main" val="170882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CH" sz="2400" dirty="0"/>
              <a:t>Die griechische Vorsilbe «</a:t>
            </a:r>
            <a:r>
              <a:rPr lang="de-CH" sz="2400" b="1" i="1" dirty="0" err="1"/>
              <a:t>meta</a:t>
            </a:r>
            <a:r>
              <a:rPr lang="de-CH" sz="2400" i="1" dirty="0"/>
              <a:t>»</a:t>
            </a:r>
            <a:r>
              <a:rPr lang="de-CH" sz="2400" dirty="0"/>
              <a:t> bedeutet soviel wie «</a:t>
            </a:r>
            <a:r>
              <a:rPr lang="de-CH" sz="2400" b="1" i="1" dirty="0"/>
              <a:t>über</a:t>
            </a:r>
            <a:r>
              <a:rPr lang="de-CH" sz="2400" i="1" dirty="0"/>
              <a:t>».</a:t>
            </a:r>
            <a:endParaRPr lang="de-CH" sz="2400" kern="1200" dirty="0"/>
          </a:p>
          <a:p>
            <a:pPr lvl="1"/>
            <a:r>
              <a:rPr lang="de-CH" sz="2400" dirty="0"/>
              <a:t>Ein Metamodell ist also ein Modell, das beschreibt, wie Modelle beschrieben werden.</a:t>
            </a:r>
          </a:p>
          <a:p>
            <a:pPr lvl="1"/>
            <a:r>
              <a:rPr lang="de-CH" sz="2400" dirty="0"/>
              <a:t>Das Metamodell legt somit die Modellierungsregeln als abstrakte domänenspezifische Sprache fest (DSL).</a:t>
            </a:r>
          </a:p>
          <a:p>
            <a:pPr>
              <a:buNone/>
            </a:pPr>
            <a:endParaRPr lang="de-CH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de-CH" b="1" kern="1200" dirty="0"/>
          </a:p>
        </p:txBody>
      </p:sp>
    </p:spTree>
    <p:extLst>
      <p:ext uri="{BB962C8B-B14F-4D97-AF65-F5344CB8AC3E}">
        <p14:creationId xmlns:p14="http://schemas.microsoft.com/office/powerpoint/2010/main" val="340028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3460204"/>
            <a:ext cx="25812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de-CH" sz="2400" dirty="0"/>
              <a:t>Metamodell und Modell stehen in einer Klasse-Instanz-Beziehung zueinander.</a:t>
            </a:r>
          </a:p>
          <a:p>
            <a:pPr lvl="1"/>
            <a:r>
              <a:rPr lang="de-CH" sz="2400" dirty="0"/>
              <a:t>Jedes Modell ist die Instanz eines Metamodells.</a:t>
            </a:r>
          </a:p>
        </p:txBody>
      </p:sp>
    </p:spTree>
    <p:extLst>
      <p:ext uri="{BB962C8B-B14F-4D97-AF65-F5344CB8AC3E}">
        <p14:creationId xmlns:p14="http://schemas.microsoft.com/office/powerpoint/2010/main" val="4284485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6496" y="1690510"/>
            <a:ext cx="9145016" cy="80238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de-CH" sz="2400" dirty="0"/>
              <a:t>Beispiel für die Metaschichten anhand einer objektorientierten Programmiersprache (z.B. Java):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30" y="3486124"/>
            <a:ext cx="20764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5661248"/>
            <a:ext cx="26289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2864768" y="2636911"/>
            <a:ext cx="3744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/>
              <a:t>Java Language </a:t>
            </a:r>
            <a:r>
              <a:rPr lang="de-DE" sz="1600" dirty="0" err="1"/>
              <a:t>Specification</a:t>
            </a:r>
            <a:endParaRPr lang="de-DE" sz="1600" dirty="0"/>
          </a:p>
          <a:p>
            <a:pPr algn="ctr"/>
            <a:r>
              <a:rPr lang="de-DE" sz="1600" dirty="0"/>
              <a:t>Semantik und Syntax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2864768" y="2564903"/>
            <a:ext cx="3744416" cy="718339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2864768" y="3283242"/>
            <a:ext cx="3744416" cy="2305997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2864768" y="5589240"/>
            <a:ext cx="3744416" cy="432048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337262" y="565195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337261" y="414908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288704" y="27809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M3</a:t>
            </a:r>
          </a:p>
        </p:txBody>
      </p:sp>
    </p:spTree>
    <p:extLst>
      <p:ext uri="{BB962C8B-B14F-4D97-AF65-F5344CB8AC3E}">
        <p14:creationId xmlns:p14="http://schemas.microsoft.com/office/powerpoint/2010/main" val="945408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Domänenspezifische Sprache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1" indent="0">
              <a:buClr>
                <a:schemeClr val="bg1"/>
              </a:buClr>
              <a:buBlip>
                <a:blip r:embed="rId2"/>
              </a:buBlip>
            </a:pPr>
            <a:r>
              <a:rPr lang="de-CH" sz="2400" dirty="0"/>
              <a:t>Das Metamodell einer Applikation umfasst die domänen-relevanten </a:t>
            </a:r>
            <a:r>
              <a:rPr lang="de-CH" sz="2400" b="1" dirty="0"/>
              <a:t>Objekte</a:t>
            </a:r>
            <a:r>
              <a:rPr lang="de-CH" sz="2400" dirty="0"/>
              <a:t>, deren </a:t>
            </a:r>
            <a:r>
              <a:rPr lang="de-CH" sz="2400" b="1" dirty="0"/>
              <a:t>Attribute</a:t>
            </a:r>
            <a:r>
              <a:rPr lang="de-CH" sz="2400" dirty="0"/>
              <a:t> und die </a:t>
            </a:r>
            <a:r>
              <a:rPr lang="de-CH" sz="2400" b="1" dirty="0"/>
              <a:t>Beziehung</a:t>
            </a:r>
            <a:r>
              <a:rPr lang="de-CH" sz="2400" dirty="0"/>
              <a:t> der Objekte untereinander, ohne Berücksichtigung technischer Aspekte.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5703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Metamodell: 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7988" y="1700212"/>
            <a:ext cx="5121076" cy="4321176"/>
          </a:xfrm>
        </p:spPr>
        <p:txBody>
          <a:bodyPr/>
          <a:lstStyle/>
          <a:p>
            <a:pPr lvl="1"/>
            <a:r>
              <a:rPr lang="de-CH" sz="2400" dirty="0"/>
              <a:t>Metamodell einer einfachen Zustandsmaschine.</a:t>
            </a:r>
          </a:p>
          <a:p>
            <a:pPr marL="180975" lvl="1" indent="0">
              <a:buNone/>
            </a:pPr>
            <a:endParaRPr lang="de-CH" dirty="0"/>
          </a:p>
          <a:p>
            <a:pPr lvl="1"/>
            <a:endParaRPr lang="de-CH" dirty="0"/>
          </a:p>
          <a:p>
            <a:endParaRPr lang="de-CH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0992" y="1772816"/>
            <a:ext cx="4320480" cy="4085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2787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83437" y="24115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M3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783437" y="43558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860" y="1980415"/>
            <a:ext cx="3000190" cy="382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9"/>
          <p:cNvSpPr/>
          <p:nvPr/>
        </p:nvSpPr>
        <p:spPr>
          <a:xfrm>
            <a:off x="2360712" y="1856526"/>
            <a:ext cx="4248472" cy="1500466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2360712" y="3356992"/>
            <a:ext cx="4248472" cy="2592288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83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971600" y="198884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Metamodell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971600" y="4869160"/>
            <a:ext cx="2232248" cy="1440160"/>
          </a:xfrm>
          <a:prstGeom prst="roundRect">
            <a:avLst/>
          </a:prstGeom>
          <a:solidFill>
            <a:srgbClr val="0070C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Modell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5940152" y="1988840"/>
            <a:ext cx="2232248" cy="144016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Templates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5940152" y="486916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</a:t>
            </a:r>
          </a:p>
        </p:txBody>
      </p:sp>
      <p:sp>
        <p:nvSpPr>
          <p:cNvPr id="8" name="Ellipse 7"/>
          <p:cNvSpPr/>
          <p:nvPr/>
        </p:nvSpPr>
        <p:spPr>
          <a:xfrm>
            <a:off x="3254084" y="3706146"/>
            <a:ext cx="2620752" cy="86409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Generator</a:t>
            </a:r>
          </a:p>
        </p:txBody>
      </p:sp>
      <p:cxnSp>
        <p:nvCxnSpPr>
          <p:cNvPr id="9" name="Gerade Verbindung mit Pfeil 8"/>
          <p:cNvCxnSpPr>
            <a:stCxn id="5" idx="0"/>
            <a:endCxn id="4" idx="2"/>
          </p:cNvCxnSpPr>
          <p:nvPr/>
        </p:nvCxnSpPr>
        <p:spPr>
          <a:xfrm rot="5400000" flipH="1" flipV="1">
            <a:off x="1367644" y="4149080"/>
            <a:ext cx="144016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6" idx="1"/>
            <a:endCxn id="4" idx="3"/>
          </p:cNvCxnSpPr>
          <p:nvPr/>
        </p:nvCxnSpPr>
        <p:spPr>
          <a:xfrm rot="10800000">
            <a:off x="3203848" y="270892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1"/>
            <a:endCxn id="5" idx="3"/>
          </p:cNvCxnSpPr>
          <p:nvPr/>
        </p:nvCxnSpPr>
        <p:spPr>
          <a:xfrm rot="10800000">
            <a:off x="3203848" y="558924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endCxn id="8" idx="1"/>
          </p:cNvCxnSpPr>
          <p:nvPr/>
        </p:nvCxnSpPr>
        <p:spPr>
          <a:xfrm>
            <a:off x="3131840" y="3356992"/>
            <a:ext cx="506045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8" idx="7"/>
          </p:cNvCxnSpPr>
          <p:nvPr/>
        </p:nvCxnSpPr>
        <p:spPr>
          <a:xfrm rot="10800000" flipV="1">
            <a:off x="5491036" y="3356992"/>
            <a:ext cx="593133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8" idx="3"/>
          </p:cNvCxnSpPr>
          <p:nvPr/>
        </p:nvCxnSpPr>
        <p:spPr>
          <a:xfrm flipV="1">
            <a:off x="3131840" y="4443698"/>
            <a:ext cx="506045" cy="4974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5"/>
          </p:cNvCxnSpPr>
          <p:nvPr/>
        </p:nvCxnSpPr>
        <p:spPr>
          <a:xfrm rot="16200000" flipH="1">
            <a:off x="5538866" y="4395866"/>
            <a:ext cx="497470" cy="5931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085522" y="2276872"/>
            <a:ext cx="96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folgen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232328" y="3903439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275856" y="3148203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932040" y="315185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428256" y="462351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716994" y="4620478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201074" y="5589240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</p:spTree>
    <p:extLst>
      <p:ext uri="{BB962C8B-B14F-4D97-AF65-F5344CB8AC3E}">
        <p14:creationId xmlns:p14="http://schemas.microsoft.com/office/powerpoint/2010/main" val="191801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sind die Ziele von MDSD?</a:t>
            </a:r>
            <a:endParaRPr lang="de-CH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de-CH" sz="2400" dirty="0"/>
              <a:t>Schnell auf Marktänderungen zu reagieren (Agile-Software).</a:t>
            </a:r>
          </a:p>
          <a:p>
            <a:pPr lvl="1"/>
            <a:r>
              <a:rPr lang="de-CH" sz="2400" dirty="0"/>
              <a:t>Warten und erstellen von komplexen Softwaresystemen.</a:t>
            </a:r>
          </a:p>
          <a:p>
            <a:pPr lvl="1"/>
            <a:r>
              <a:rPr lang="de-CH" sz="2400" dirty="0"/>
              <a:t>Wiederverwendung der MDSD-Komponenten.</a:t>
            </a:r>
          </a:p>
          <a:p>
            <a:pPr lvl="1"/>
            <a:r>
              <a:rPr lang="de-CH" sz="2400" dirty="0"/>
              <a:t>Bei der Entwicklung von Softwaresystemen sollen Wiederholungen möglichst vermieden werden (DRY-Prinzip).</a:t>
            </a:r>
          </a:p>
          <a:p>
            <a:pPr lvl="1"/>
            <a:r>
              <a:rPr lang="de-CH" sz="2400" dirty="0"/>
              <a:t>Regeln, an die sich der Programmierer halten muss, werden definiert (Leitplanken).</a:t>
            </a:r>
          </a:p>
          <a:p>
            <a:pPr lvl="1"/>
            <a:r>
              <a:rPr lang="de-CH" sz="2400"/>
              <a:t>Das Editieren und Spezifizieren in der bekannten Domäne soll möglichst einfach sein.</a:t>
            </a:r>
            <a:endParaRPr lang="de-CH" sz="2400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55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046113" y="1556792"/>
            <a:ext cx="2664296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Grafische</a:t>
            </a:r>
            <a:r>
              <a:rPr lang="de-CH" b="1" noProof="0" dirty="0">
                <a:latin typeface="+mn-lt"/>
                <a:ea typeface="+mn-ea"/>
                <a:cs typeface="+mn-cs"/>
              </a:rPr>
              <a:t> </a:t>
            </a:r>
            <a:r>
              <a:rPr lang="de-CH" b="1" dirty="0">
                <a:latin typeface="+mn-lt"/>
                <a:ea typeface="+mn-ea"/>
                <a:cs typeface="+mn-cs"/>
              </a:rPr>
              <a:t>E</a:t>
            </a:r>
            <a:r>
              <a:rPr kumimoji="0" lang="de-CH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ditoren</a:t>
            </a:r>
            <a:endParaRPr kumimoji="0" lang="de-CH" b="1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CH" sz="20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72480" y="1562629"/>
            <a:ext cx="2520280" cy="389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Text-Editoren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916832"/>
            <a:ext cx="3562843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113" y="1916832"/>
            <a:ext cx="49530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044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</a:t>
            </a:r>
            <a:endParaRPr lang="de-CH" sz="4000" dirty="0"/>
          </a:p>
        </p:txBody>
      </p:sp>
      <p:sp>
        <p:nvSpPr>
          <p:cNvPr id="8" name="Textfeld 7"/>
          <p:cNvSpPr txBox="1"/>
          <p:nvPr/>
        </p:nvSpPr>
        <p:spPr>
          <a:xfrm>
            <a:off x="2287493" y="205155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M3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270380" y="377974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M2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287493" y="545406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M1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63" y="1667046"/>
            <a:ext cx="2736304" cy="4283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bgerundetes Rechteck 4"/>
          <p:cNvSpPr/>
          <p:nvPr/>
        </p:nvSpPr>
        <p:spPr>
          <a:xfrm>
            <a:off x="2792760" y="1628800"/>
            <a:ext cx="4248472" cy="1296144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/>
          <p:cNvSpPr/>
          <p:nvPr/>
        </p:nvSpPr>
        <p:spPr>
          <a:xfrm>
            <a:off x="2783124" y="2924944"/>
            <a:ext cx="4248472" cy="2232248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2783124" y="5157192"/>
            <a:ext cx="4248472" cy="928930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78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0992" y="2683063"/>
            <a:ext cx="3689003" cy="34880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feld 7"/>
          <p:cNvSpPr txBox="1"/>
          <p:nvPr/>
        </p:nvSpPr>
        <p:spPr>
          <a:xfrm>
            <a:off x="632520" y="220486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CH" b="1" kern="0" dirty="0"/>
              <a:t>Modell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53000" y="213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CH" b="1" kern="0" dirty="0"/>
              <a:t>Metamodell</a:t>
            </a:r>
            <a:endParaRPr lang="de-CH" kern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AD01259-88AE-4991-97CA-4CF3834B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491936"/>
            <a:ext cx="2664296" cy="39086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1D780B-8A45-4F16-94FA-3D815BC5C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558" y="2662665"/>
            <a:ext cx="3667565" cy="35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25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5007" y="2605252"/>
            <a:ext cx="3689003" cy="34880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feld 7"/>
          <p:cNvSpPr txBox="1"/>
          <p:nvPr/>
        </p:nvSpPr>
        <p:spPr>
          <a:xfrm>
            <a:off x="632520" y="220486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CH" b="1" kern="0" dirty="0"/>
              <a:t>Modell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53000" y="213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CH" b="1" kern="0" dirty="0"/>
              <a:t>Metamodell</a:t>
            </a:r>
            <a:endParaRPr lang="de-CH" kern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E9D6FB-D51C-4571-8BE6-38B9453C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3" y="2555751"/>
            <a:ext cx="34004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72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6496" y="1700212"/>
            <a:ext cx="8204865" cy="432644"/>
          </a:xfrm>
        </p:spPr>
        <p:txBody>
          <a:bodyPr>
            <a:noAutofit/>
          </a:bodyPr>
          <a:lstStyle/>
          <a:p>
            <a:r>
              <a:rPr lang="de-CH" sz="2400" dirty="0"/>
              <a:t>Ist dies erlaubt?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5007" y="2605252"/>
            <a:ext cx="3689003" cy="34880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564904"/>
            <a:ext cx="3456384" cy="36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feld 7"/>
          <p:cNvSpPr txBox="1"/>
          <p:nvPr/>
        </p:nvSpPr>
        <p:spPr>
          <a:xfrm>
            <a:off x="632520" y="220486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CH" b="1" kern="0" dirty="0"/>
              <a:t>Modell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53000" y="213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CH" b="1" kern="0" dirty="0"/>
              <a:t>Metamodell</a:t>
            </a:r>
            <a:endParaRPr lang="de-CH" kern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4232920" y="5229200"/>
            <a:ext cx="2385701" cy="714380"/>
          </a:xfrm>
          <a:prstGeom prst="wedgeRoundRectCallout">
            <a:avLst>
              <a:gd name="adj1" fmla="val 115708"/>
              <a:gd name="adj2" fmla="val -788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 err="1"/>
              <a:t>Constraint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0453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9746" y="274639"/>
            <a:ext cx="8739718" cy="922337"/>
          </a:xfrm>
        </p:spPr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Metamodell: Range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Restrictions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272480" y="1844824"/>
            <a:ext cx="5328592" cy="201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3619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sz="2200" kern="0" dirty="0"/>
              <a:t>Einführen von Range </a:t>
            </a:r>
            <a:r>
              <a:rPr lang="de-CH" sz="2200" kern="0" dirty="0" err="1"/>
              <a:t>Restrictions</a:t>
            </a:r>
            <a:r>
              <a:rPr lang="de-CH" sz="2200" kern="0" dirty="0"/>
              <a:t> </a:t>
            </a:r>
          </a:p>
          <a:p>
            <a:pPr lvl="2"/>
            <a:r>
              <a:rPr lang="de-CH" sz="2200" kern="0" dirty="0" err="1"/>
              <a:t>Transition.event</a:t>
            </a:r>
            <a:endParaRPr lang="de-CH" sz="2200" kern="0" dirty="0"/>
          </a:p>
          <a:p>
            <a:pPr lvl="2"/>
            <a:r>
              <a:rPr lang="de-CH" sz="2200" kern="0" dirty="0" err="1"/>
              <a:t>Transition.state</a:t>
            </a:r>
            <a:endParaRPr lang="de-CH" sz="2200" kern="0" dirty="0"/>
          </a:p>
          <a:p>
            <a:pPr lvl="1"/>
            <a:r>
              <a:rPr lang="de-CH" sz="2200" kern="0" dirty="0"/>
              <a:t>Nur Events und State der eigenen Zustandsmaschine anzeigen.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6883" y="3933056"/>
            <a:ext cx="24479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1556792"/>
            <a:ext cx="4104456" cy="519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815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Selector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Syntax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1700808"/>
            <a:ext cx="4032448" cy="64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2288914"/>
            <a:ext cx="218438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231" y="2636912"/>
            <a:ext cx="249909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792760" y="262762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CH" b="1" kern="0" dirty="0"/>
              <a:t>Rückwärts-Navigation: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807226" y="227687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CH" b="1" kern="0" dirty="0"/>
              <a:t>Vorwärts-Navigation: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3429000"/>
            <a:ext cx="33147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4" y="5553272"/>
            <a:ext cx="2404421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2790189" y="552544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de-CH" b="1" kern="0" dirty="0"/>
              <a:t>Type-Cast:</a:t>
            </a:r>
          </a:p>
        </p:txBody>
      </p:sp>
    </p:spTree>
    <p:extLst>
      <p:ext uri="{BB962C8B-B14F-4D97-AF65-F5344CB8AC3E}">
        <p14:creationId xmlns:p14="http://schemas.microsoft.com/office/powerpoint/2010/main" val="2194495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Selector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Mengenoperationen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420888"/>
            <a:ext cx="67913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76938" y="206084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Mengenoperationen</a:t>
            </a:r>
          </a:p>
        </p:txBody>
      </p:sp>
    </p:spTree>
    <p:extLst>
      <p:ext uri="{BB962C8B-B14F-4D97-AF65-F5344CB8AC3E}">
        <p14:creationId xmlns:p14="http://schemas.microsoft.com/office/powerpoint/2010/main" val="11750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Selector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Rekursive Funktionen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93" y="1716782"/>
            <a:ext cx="31908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3717032"/>
            <a:ext cx="5971511" cy="2541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017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9746" y="274639"/>
            <a:ext cx="8739718" cy="922337"/>
          </a:xfrm>
        </p:spPr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Metamodell: Range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Restrictions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272480" y="1844824"/>
            <a:ext cx="5328592" cy="201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3619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sz="2200" kern="0" dirty="0"/>
              <a:t>Einführen von Range </a:t>
            </a:r>
            <a:r>
              <a:rPr lang="de-CH" sz="2200" kern="0" dirty="0" err="1"/>
              <a:t>Restrictions</a:t>
            </a:r>
            <a:r>
              <a:rPr lang="de-CH" sz="2200" kern="0" dirty="0"/>
              <a:t> </a:t>
            </a:r>
          </a:p>
          <a:p>
            <a:pPr lvl="2"/>
            <a:r>
              <a:rPr lang="de-CH" sz="2200" kern="0" dirty="0" err="1"/>
              <a:t>Transition.event</a:t>
            </a:r>
            <a:endParaRPr lang="de-CH" sz="2200" kern="0" dirty="0"/>
          </a:p>
          <a:p>
            <a:pPr lvl="2"/>
            <a:r>
              <a:rPr lang="de-CH" sz="2200" kern="0" dirty="0" err="1"/>
              <a:t>Transition.state</a:t>
            </a:r>
            <a:endParaRPr lang="de-CH" sz="2200" kern="0" dirty="0"/>
          </a:p>
          <a:p>
            <a:pPr lvl="1"/>
            <a:r>
              <a:rPr lang="de-CH" sz="2200" kern="0" dirty="0"/>
              <a:t>Nur Events und State der eigenen Zustandsmaschine anzeigen.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6883" y="3933056"/>
            <a:ext cx="24479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1556792"/>
            <a:ext cx="4104456" cy="519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39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sind die Ziele von MDSD?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endParaRPr lang="de-CH" dirty="0"/>
          </a:p>
          <a:p>
            <a:pPr marL="647700" lvl="1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647700" lvl="1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354832" y="1700808"/>
            <a:ext cx="4320480" cy="360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CH" b="1" noProof="0" dirty="0"/>
              <a:t>Spezifikation erstellen und validieren</a:t>
            </a:r>
            <a:endParaRPr kumimoji="0" lang="de-CH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5601072" y="1700809"/>
            <a:ext cx="2016224" cy="360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CH" b="1" dirty="0"/>
              <a:t>Code generieren</a:t>
            </a:r>
            <a:endParaRPr kumimoji="0" lang="de-CH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282824" y="7168553"/>
            <a:ext cx="1872208" cy="288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Editor</a:t>
            </a: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1072" y="2060848"/>
            <a:ext cx="3420607" cy="4027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3" y="2021874"/>
            <a:ext cx="34194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512" y="3861048"/>
            <a:ext cx="4392488" cy="251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459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Metamodell: Erweiterungen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7988" y="1700212"/>
            <a:ext cx="8992394" cy="576660"/>
          </a:xfrm>
        </p:spPr>
        <p:txBody>
          <a:bodyPr>
            <a:normAutofit/>
          </a:bodyPr>
          <a:lstStyle/>
          <a:p>
            <a:r>
              <a:rPr lang="de-CH" sz="2800" dirty="0"/>
              <a:t>Modelle können existierende Modelle erweitern.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24" y="2924944"/>
            <a:ext cx="44577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146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Metamodell: Erweiterungen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2132856"/>
            <a:ext cx="5616624" cy="315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5241032" y="1988840"/>
            <a:ext cx="2304256" cy="3528392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928664" y="1988840"/>
            <a:ext cx="3304891" cy="3528392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008784" y="1691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Modell 1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819805" y="1691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Modell 2</a:t>
            </a:r>
          </a:p>
        </p:txBody>
      </p:sp>
    </p:spTree>
    <p:extLst>
      <p:ext uri="{BB962C8B-B14F-4D97-AF65-F5344CB8AC3E}">
        <p14:creationId xmlns:p14="http://schemas.microsoft.com/office/powerpoint/2010/main" val="376318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971600" y="1988840"/>
            <a:ext cx="2232248" cy="1440160"/>
          </a:xfrm>
          <a:prstGeom prst="round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Metamodell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971600" y="486916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Modell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5940152" y="1988840"/>
            <a:ext cx="2232248" cy="144016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Templates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5940152" y="486916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</a:t>
            </a:r>
          </a:p>
        </p:txBody>
      </p:sp>
      <p:sp>
        <p:nvSpPr>
          <p:cNvPr id="8" name="Ellipse 7"/>
          <p:cNvSpPr/>
          <p:nvPr/>
        </p:nvSpPr>
        <p:spPr>
          <a:xfrm>
            <a:off x="3254084" y="3706146"/>
            <a:ext cx="2620752" cy="86409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Generator</a:t>
            </a:r>
          </a:p>
        </p:txBody>
      </p:sp>
      <p:cxnSp>
        <p:nvCxnSpPr>
          <p:cNvPr id="9" name="Gerade Verbindung mit Pfeil 8"/>
          <p:cNvCxnSpPr>
            <a:stCxn id="5" idx="0"/>
            <a:endCxn id="4" idx="2"/>
          </p:cNvCxnSpPr>
          <p:nvPr/>
        </p:nvCxnSpPr>
        <p:spPr>
          <a:xfrm rot="5400000" flipH="1" flipV="1">
            <a:off x="1367644" y="4149080"/>
            <a:ext cx="144016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6" idx="1"/>
            <a:endCxn id="4" idx="3"/>
          </p:cNvCxnSpPr>
          <p:nvPr/>
        </p:nvCxnSpPr>
        <p:spPr>
          <a:xfrm rot="10800000">
            <a:off x="3203848" y="270892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1"/>
            <a:endCxn id="5" idx="3"/>
          </p:cNvCxnSpPr>
          <p:nvPr/>
        </p:nvCxnSpPr>
        <p:spPr>
          <a:xfrm rot="10800000">
            <a:off x="3203848" y="558924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endCxn id="8" idx="1"/>
          </p:cNvCxnSpPr>
          <p:nvPr/>
        </p:nvCxnSpPr>
        <p:spPr>
          <a:xfrm>
            <a:off x="3131840" y="3356992"/>
            <a:ext cx="506045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8" idx="7"/>
          </p:cNvCxnSpPr>
          <p:nvPr/>
        </p:nvCxnSpPr>
        <p:spPr>
          <a:xfrm rot="10800000" flipV="1">
            <a:off x="5491036" y="3356992"/>
            <a:ext cx="593133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8" idx="3"/>
          </p:cNvCxnSpPr>
          <p:nvPr/>
        </p:nvCxnSpPr>
        <p:spPr>
          <a:xfrm flipV="1">
            <a:off x="3131840" y="4443698"/>
            <a:ext cx="506045" cy="4974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5"/>
          </p:cNvCxnSpPr>
          <p:nvPr/>
        </p:nvCxnSpPr>
        <p:spPr>
          <a:xfrm rot="16200000" flipH="1">
            <a:off x="5538866" y="4395866"/>
            <a:ext cx="497470" cy="5931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085522" y="2276872"/>
            <a:ext cx="96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folgen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232328" y="3903439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275856" y="3148203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932040" y="315185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428256" y="462351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716994" y="4620478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4201074" y="5589240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</p:spTree>
    <p:extLst>
      <p:ext uri="{BB962C8B-B14F-4D97-AF65-F5344CB8AC3E}">
        <p14:creationId xmlns:p14="http://schemas.microsoft.com/office/powerpoint/2010/main" val="1160890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536" y="3346673"/>
            <a:ext cx="24479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2400" dirty="0"/>
              <a:t>Der Code eines Softwaresystems folgt den Strukturen, die durch das Metamodell vorgegeben sind.</a:t>
            </a:r>
          </a:p>
          <a:p>
            <a:endParaRPr lang="de-CH" dirty="0"/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224461" y="4501329"/>
            <a:ext cx="129649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2780928"/>
            <a:ext cx="3168352" cy="369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352" y="2933328"/>
            <a:ext cx="3168352" cy="369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52" y="3085728"/>
            <a:ext cx="3168352" cy="369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feld 21"/>
          <p:cNvSpPr txBox="1"/>
          <p:nvPr/>
        </p:nvSpPr>
        <p:spPr>
          <a:xfrm>
            <a:off x="1064568" y="305966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Metamodel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5673080" y="24208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520559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/>
              <a:t>Struktureller Code eignet sich sehr gut zum Generieren.</a:t>
            </a:r>
          </a:p>
          <a:p>
            <a:pPr lvl="1"/>
            <a:r>
              <a:rPr lang="de-CH" sz="2200" dirty="0"/>
              <a:t>Gemäss Stahl und </a:t>
            </a:r>
            <a:r>
              <a:rPr lang="de-CH" sz="2200" dirty="0" err="1"/>
              <a:t>Völter</a:t>
            </a:r>
            <a:r>
              <a:rPr lang="de-CH" sz="2200" dirty="0"/>
              <a:t> bestehen komplexe Softwaresysteme zu 60-70% aus strukturellem Code.</a:t>
            </a:r>
          </a:p>
          <a:p>
            <a:r>
              <a:rPr lang="de-CH" sz="2400" dirty="0"/>
              <a:t>Spezifischer Code soll manuell codiert werden.</a:t>
            </a:r>
          </a:p>
          <a:p>
            <a:pPr lvl="1"/>
            <a:r>
              <a:rPr lang="de-CH" sz="2200" b="1" dirty="0" err="1"/>
              <a:t>Protected</a:t>
            </a:r>
            <a:r>
              <a:rPr lang="de-CH" sz="2200" b="1" dirty="0"/>
              <a:t> </a:t>
            </a:r>
            <a:r>
              <a:rPr lang="de-CH" sz="2200" b="1" dirty="0" err="1"/>
              <a:t>Regions</a:t>
            </a:r>
            <a:r>
              <a:rPr lang="de-CH" sz="2200" b="1" dirty="0"/>
              <a:t>:</a:t>
            </a:r>
          </a:p>
          <a:p>
            <a:pPr lvl="2">
              <a:buNone/>
            </a:pPr>
            <a:r>
              <a:rPr lang="de-CH" sz="2400" dirty="0"/>
              <a:t>	Erzeuge ein Codegerüst und markiere jene Bereiche, welche manuell verfassten Code enthalten sollen, als </a:t>
            </a:r>
            <a:r>
              <a:rPr lang="de-CH" sz="2400" dirty="0" err="1"/>
              <a:t>Protected</a:t>
            </a:r>
            <a:r>
              <a:rPr lang="de-CH" sz="2400" dirty="0"/>
              <a:t> </a:t>
            </a:r>
            <a:r>
              <a:rPr lang="de-CH" sz="2400" dirty="0" err="1"/>
              <a:t>Regions</a:t>
            </a:r>
            <a:r>
              <a:rPr lang="de-CH" sz="2400" dirty="0"/>
              <a:t>.</a:t>
            </a:r>
          </a:p>
          <a:p>
            <a:pPr lvl="2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10035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2480" y="1600201"/>
            <a:ext cx="4056451" cy="4525963"/>
          </a:xfrm>
        </p:spPr>
        <p:txBody>
          <a:bodyPr>
            <a:noAutofit/>
          </a:bodyPr>
          <a:lstStyle/>
          <a:p>
            <a:pPr lvl="1"/>
            <a:r>
              <a:rPr lang="de-CH" sz="2400" dirty="0"/>
              <a:t>Entwurf eines Code- Templates entlang dem Komponenten-Konzept</a:t>
            </a:r>
          </a:p>
          <a:p>
            <a:pPr lvl="1"/>
            <a:r>
              <a:rPr lang="de-CH" sz="2400" dirty="0"/>
              <a:t>Traversieren des Domänenmodells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536" y="3690695"/>
            <a:ext cx="2340260" cy="2042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1746879"/>
            <a:ext cx="4896544" cy="42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48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Template: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060848"/>
            <a:ext cx="46672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2060848"/>
            <a:ext cx="41719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82238" y="1628800"/>
            <a:ext cx="118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Template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424067" y="1628800"/>
            <a:ext cx="22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Template-</a:t>
            </a:r>
            <a:r>
              <a:rPr lang="de-CH" b="1" dirty="0" err="1"/>
              <a:t>Function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000461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Template: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7988" y="1628800"/>
            <a:ext cx="8992394" cy="4176564"/>
          </a:xfrm>
        </p:spPr>
        <p:txBody>
          <a:bodyPr>
            <a:normAutofit/>
          </a:bodyPr>
          <a:lstStyle/>
          <a:p>
            <a:pPr lvl="1"/>
            <a:r>
              <a:rPr lang="de-CH" sz="2400" dirty="0"/>
              <a:t>Erstellen einer Referenz-Implementierung.</a:t>
            </a:r>
          </a:p>
          <a:p>
            <a:pPr lvl="1"/>
            <a:r>
              <a:rPr lang="de-CH" sz="2400" dirty="0"/>
              <a:t>Der generierte Code ist gleich gut/schlecht wie die Referenz-Implementierung.</a:t>
            </a:r>
          </a:p>
          <a:p>
            <a:pPr lvl="1"/>
            <a:r>
              <a:rPr lang="de-CH" sz="2400" dirty="0"/>
              <a:t>Der generierte Code sollte gut aussehen und lesbar sein.</a:t>
            </a:r>
          </a:p>
          <a:p>
            <a:pPr lvl="1"/>
            <a:r>
              <a:rPr lang="de-CH" sz="2400" dirty="0"/>
              <a:t>Der generierte Code sollte nicht von Hand editiert werden.</a:t>
            </a:r>
          </a:p>
          <a:p>
            <a:pPr marL="180975" lvl="2" indent="0">
              <a:buClr>
                <a:schemeClr val="bg1"/>
              </a:buClr>
              <a:buNone/>
            </a:pP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5918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824541" y="1772816"/>
            <a:ext cx="2418269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Metamodell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824541" y="4653136"/>
            <a:ext cx="2418269" cy="144016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Modell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207139" y="1772816"/>
            <a:ext cx="2418269" cy="144016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Templates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207139" y="4653136"/>
            <a:ext cx="2418269" cy="144016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</a:t>
            </a:r>
          </a:p>
        </p:txBody>
      </p:sp>
      <p:sp>
        <p:nvSpPr>
          <p:cNvPr id="11" name="Ellipse 10"/>
          <p:cNvSpPr/>
          <p:nvPr/>
        </p:nvSpPr>
        <p:spPr>
          <a:xfrm>
            <a:off x="3297232" y="3490122"/>
            <a:ext cx="2839148" cy="86409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Generator</a:t>
            </a:r>
          </a:p>
        </p:txBody>
      </p:sp>
      <p:cxnSp>
        <p:nvCxnSpPr>
          <p:cNvPr id="13" name="Gerade Verbindung mit Pfeil 12"/>
          <p:cNvCxnSpPr>
            <a:stCxn id="8" idx="0"/>
            <a:endCxn id="7" idx="2"/>
          </p:cNvCxnSpPr>
          <p:nvPr/>
        </p:nvCxnSpPr>
        <p:spPr>
          <a:xfrm rot="5400000" flipH="1" flipV="1">
            <a:off x="1313595" y="3932990"/>
            <a:ext cx="1440160" cy="17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1"/>
            <a:endCxn id="7" idx="3"/>
          </p:cNvCxnSpPr>
          <p:nvPr/>
        </p:nvCxnSpPr>
        <p:spPr>
          <a:xfrm rot="10800000">
            <a:off x="3242810" y="2492896"/>
            <a:ext cx="2964329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1"/>
            <a:endCxn id="8" idx="3"/>
          </p:cNvCxnSpPr>
          <p:nvPr/>
        </p:nvCxnSpPr>
        <p:spPr>
          <a:xfrm rot="10800000">
            <a:off x="3242810" y="5373216"/>
            <a:ext cx="2964329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endCxn id="11" idx="1"/>
          </p:cNvCxnSpPr>
          <p:nvPr/>
        </p:nvCxnSpPr>
        <p:spPr>
          <a:xfrm>
            <a:off x="3164801" y="3140968"/>
            <a:ext cx="548215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11" idx="7"/>
          </p:cNvCxnSpPr>
          <p:nvPr/>
        </p:nvCxnSpPr>
        <p:spPr>
          <a:xfrm rot="10800000" flipV="1">
            <a:off x="5720597" y="3140968"/>
            <a:ext cx="642561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endCxn id="11" idx="3"/>
          </p:cNvCxnSpPr>
          <p:nvPr/>
        </p:nvCxnSpPr>
        <p:spPr>
          <a:xfrm flipV="1">
            <a:off x="3164801" y="4227674"/>
            <a:ext cx="548215" cy="4974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1" idx="5"/>
          </p:cNvCxnSpPr>
          <p:nvPr/>
        </p:nvCxnSpPr>
        <p:spPr>
          <a:xfrm rot="16200000" flipH="1">
            <a:off x="5793140" y="4155129"/>
            <a:ext cx="497470" cy="64256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4197957" y="2060849"/>
            <a:ext cx="104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folgen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106996" y="368741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3320819" y="293218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5115018" y="293583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3485919" y="440749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4882051" y="44044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4323138" y="5373217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</p:spTree>
    <p:extLst>
      <p:ext uri="{BB962C8B-B14F-4D97-AF65-F5344CB8AC3E}">
        <p14:creationId xmlns:p14="http://schemas.microsoft.com/office/powerpoint/2010/main" val="252583358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Generierter Code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1556792"/>
            <a:ext cx="6336704" cy="450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31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ist MDA?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de-CH" sz="2400" b="1" dirty="0"/>
              <a:t>Modellgetriebene Architektur</a:t>
            </a:r>
            <a:r>
              <a:rPr lang="de-CH" sz="2400" dirty="0"/>
              <a:t> (</a:t>
            </a:r>
            <a:r>
              <a:rPr lang="de-CH" sz="2400" b="1" dirty="0"/>
              <a:t>MDA</a:t>
            </a:r>
            <a:r>
              <a:rPr lang="de-CH" sz="2400" dirty="0"/>
              <a:t>; engl. </a:t>
            </a:r>
            <a:r>
              <a:rPr lang="de-CH" sz="2400" i="1" dirty="0"/>
              <a:t>Model-Driven Architecture</a:t>
            </a:r>
            <a:r>
              <a:rPr lang="de-CH" sz="2400" dirty="0"/>
              <a:t>) ist eine Standardisierungsinitiative der OMG (</a:t>
            </a:r>
            <a:r>
              <a:rPr lang="de-CH" sz="2400" dirty="0" err="1"/>
              <a:t>Object</a:t>
            </a:r>
            <a:r>
              <a:rPr lang="de-CH" sz="2400" dirty="0"/>
              <a:t> Management Group) zum Thema MDSD. MDA bezeichnet einen modellgetriebenen Ansatz der Softwareentwicklung, der auf einer klaren Trennung von Funktionalität und Technik beruht.</a:t>
            </a:r>
          </a:p>
          <a:p>
            <a:pPr>
              <a:buNone/>
            </a:pPr>
            <a:endParaRPr lang="de-C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de-CH" sz="2400" b="1" dirty="0"/>
              <a:t>MDA liefert die Basisterminologie für MDSD.</a:t>
            </a:r>
            <a:endParaRPr lang="de-C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869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Code: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Protected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Regions</a:t>
            </a:r>
            <a:endParaRPr lang="de-CH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sz="2200" b="1" dirty="0"/>
              <a:t>Vorteile:</a:t>
            </a:r>
          </a:p>
          <a:p>
            <a:pPr lvl="1"/>
            <a:r>
              <a:rPr lang="de-CH" sz="2200" dirty="0"/>
              <a:t>Es kann in der Zielsprache editiert werden.</a:t>
            </a:r>
          </a:p>
          <a:p>
            <a:pPr lvl="1"/>
            <a:r>
              <a:rPr lang="de-CH" sz="2200" dirty="0"/>
              <a:t>Es kann im Kontext der Entwicklungsumgebung editiert werden.</a:t>
            </a:r>
          </a:p>
          <a:p>
            <a:pPr lvl="1"/>
            <a:r>
              <a:rPr lang="de-CH" sz="2200" dirty="0"/>
              <a:t>Definiert Leitplanken in der sich der </a:t>
            </a:r>
            <a:r>
              <a:rPr lang="de-CH" sz="2200" dirty="0" err="1"/>
              <a:t>Implementierer</a:t>
            </a:r>
            <a:r>
              <a:rPr lang="de-CH" sz="2200" dirty="0"/>
              <a:t> bewegen kann.</a:t>
            </a:r>
          </a:p>
          <a:p>
            <a:pPr lvl="1"/>
            <a:r>
              <a:rPr lang="de-CH" sz="2200" dirty="0"/>
              <a:t>Eine Default-Implementierung kann vorgegeben werden.</a:t>
            </a:r>
          </a:p>
          <a:p>
            <a:pPr>
              <a:buNone/>
            </a:pPr>
            <a:endParaRPr lang="de-CH" sz="2200" dirty="0"/>
          </a:p>
          <a:p>
            <a:r>
              <a:rPr lang="de-CH" sz="2200" b="1" dirty="0"/>
              <a:t>Nachteile:</a:t>
            </a:r>
          </a:p>
          <a:p>
            <a:pPr lvl="1"/>
            <a:r>
              <a:rPr lang="de-CH" sz="2200" dirty="0"/>
              <a:t>Die </a:t>
            </a:r>
            <a:r>
              <a:rPr lang="de-CH" sz="2200" dirty="0" err="1"/>
              <a:t>Protected</a:t>
            </a:r>
            <a:r>
              <a:rPr lang="de-CH" sz="2200" dirty="0"/>
              <a:t> </a:t>
            </a:r>
            <a:r>
              <a:rPr lang="de-CH" sz="2200" dirty="0" err="1"/>
              <a:t>Regions</a:t>
            </a:r>
            <a:r>
              <a:rPr lang="de-CH" sz="2200" dirty="0"/>
              <a:t> werden bei </a:t>
            </a:r>
            <a:r>
              <a:rPr lang="de-CH" sz="2200" dirty="0" err="1"/>
              <a:t>Copy</a:t>
            </a:r>
            <a:r>
              <a:rPr lang="de-CH" sz="2200" dirty="0"/>
              <a:t>/</a:t>
            </a:r>
            <a:r>
              <a:rPr lang="de-CH" sz="2200" dirty="0" err="1"/>
              <a:t>Paster</a:t>
            </a:r>
            <a:r>
              <a:rPr lang="de-CH" sz="2200" dirty="0"/>
              <a:t> des Modells nicht mitkopiert.</a:t>
            </a:r>
          </a:p>
          <a:p>
            <a:pPr lvl="1"/>
            <a:r>
              <a:rPr lang="de-CH" sz="2200" dirty="0"/>
              <a:t>Der generierte Code mit den </a:t>
            </a:r>
            <a:r>
              <a:rPr lang="de-CH" sz="2200" dirty="0" err="1"/>
              <a:t>Protected</a:t>
            </a:r>
            <a:r>
              <a:rPr lang="de-CH" sz="2200" dirty="0"/>
              <a:t> </a:t>
            </a:r>
            <a:r>
              <a:rPr lang="de-CH" sz="2200" dirty="0" err="1"/>
              <a:t>Regions</a:t>
            </a:r>
            <a:r>
              <a:rPr lang="de-CH" sz="2200" dirty="0"/>
              <a:t> muss im Source- Verwaltungssystem verwaltet werden.</a:t>
            </a:r>
          </a:p>
          <a:p>
            <a:pPr lvl="1"/>
            <a:r>
              <a:rPr lang="de-CH" sz="2200" dirty="0" err="1"/>
              <a:t>Protected</a:t>
            </a:r>
            <a:r>
              <a:rPr lang="de-CH" sz="2200" dirty="0"/>
              <a:t> </a:t>
            </a:r>
            <a:r>
              <a:rPr lang="de-CH" sz="2200" dirty="0" err="1"/>
              <a:t>Regions</a:t>
            </a:r>
            <a:r>
              <a:rPr lang="de-CH" sz="2200" dirty="0"/>
              <a:t> werden vom Generator nicht verändert, auch wenn das Modell ändert.</a:t>
            </a:r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0365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Codesnippet</a:t>
            </a:r>
            <a:endParaRPr lang="de-CH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CH" sz="1800" b="1" dirty="0" err="1"/>
              <a:t>Conditions</a:t>
            </a:r>
            <a:r>
              <a:rPr lang="de-CH" sz="1800" dirty="0"/>
              <a:t> oder </a:t>
            </a:r>
            <a:r>
              <a:rPr lang="de-CH" sz="1800" b="1" dirty="0" err="1"/>
              <a:t>Compound</a:t>
            </a:r>
            <a:r>
              <a:rPr lang="de-CH" sz="1800" b="1" dirty="0"/>
              <a:t> Statements </a:t>
            </a:r>
            <a:r>
              <a:rPr lang="de-CH" sz="1800" dirty="0"/>
              <a:t>können in der </a:t>
            </a:r>
            <a:r>
              <a:rPr lang="en-US" sz="1800" dirty="0" err="1"/>
              <a:t>Sprache</a:t>
            </a:r>
            <a:r>
              <a:rPr lang="en-US" sz="1800" dirty="0"/>
              <a:t> </a:t>
            </a:r>
            <a:r>
              <a:rPr lang="en-US" sz="1800" dirty="0" err="1"/>
              <a:t>cMinus</a:t>
            </a:r>
            <a:r>
              <a:rPr lang="en-US" sz="1800" dirty="0"/>
              <a:t> </a:t>
            </a:r>
            <a:r>
              <a:rPr lang="en-US" sz="1800" dirty="0" err="1"/>
              <a:t>editiert</a:t>
            </a:r>
            <a:r>
              <a:rPr lang="en-US" sz="1800" dirty="0"/>
              <a:t> </a:t>
            </a:r>
            <a:r>
              <a:rPr lang="en-US" sz="1800" dirty="0" err="1"/>
              <a:t>werden</a:t>
            </a:r>
            <a:r>
              <a:rPr lang="en-US" sz="1800" dirty="0"/>
              <a:t>.</a:t>
            </a:r>
          </a:p>
          <a:p>
            <a:pPr lvl="1"/>
            <a:r>
              <a:rPr lang="en-US" sz="1800" dirty="0" err="1"/>
              <a:t>Bei</a:t>
            </a:r>
            <a:r>
              <a:rPr lang="en-US" sz="1800" dirty="0"/>
              <a:t> der </a:t>
            </a:r>
            <a:r>
              <a:rPr lang="en-US" sz="1800" dirty="0" err="1"/>
              <a:t>Generierung</a:t>
            </a:r>
            <a:r>
              <a:rPr lang="en-US" sz="1800" dirty="0"/>
              <a:t> </a:t>
            </a:r>
            <a:r>
              <a:rPr lang="en-US" sz="1800" dirty="0" err="1"/>
              <a:t>wird</a:t>
            </a:r>
            <a:r>
              <a:rPr lang="en-US" sz="1800" dirty="0"/>
              <a:t> das Code Snippet in das </a:t>
            </a:r>
            <a:r>
              <a:rPr lang="en-US" sz="1800" dirty="0" err="1"/>
              <a:t>cMinus</a:t>
            </a:r>
            <a:r>
              <a:rPr lang="en-US" sz="1800" dirty="0"/>
              <a:t>-Model </a:t>
            </a:r>
            <a:r>
              <a:rPr lang="en-US" sz="1800" dirty="0" err="1"/>
              <a:t>transformiert</a:t>
            </a:r>
            <a:r>
              <a:rPr lang="en-US" sz="1800" dirty="0"/>
              <a:t>, </a:t>
            </a:r>
            <a:r>
              <a:rPr lang="en-US" sz="1800" dirty="0" err="1"/>
              <a:t>aus</a:t>
            </a:r>
            <a:r>
              <a:rPr lang="en-US" sz="1800" dirty="0"/>
              <a:t> </a:t>
            </a:r>
            <a:r>
              <a:rPr lang="en-US" sz="1800" dirty="0" err="1"/>
              <a:t>welchem</a:t>
            </a:r>
            <a:r>
              <a:rPr lang="en-US" sz="1800" dirty="0"/>
              <a:t> </a:t>
            </a:r>
            <a:r>
              <a:rPr lang="en-US" sz="1800" dirty="0" err="1"/>
              <a:t>über</a:t>
            </a:r>
            <a:r>
              <a:rPr lang="en-US" sz="1800" dirty="0"/>
              <a:t> </a:t>
            </a:r>
            <a:r>
              <a:rPr lang="en-US" sz="1800" dirty="0" err="1"/>
              <a:t>ein</a:t>
            </a:r>
            <a:r>
              <a:rPr lang="en-US" sz="1800" dirty="0"/>
              <a:t> Template der </a:t>
            </a:r>
            <a:r>
              <a:rPr lang="en-US" sz="1800" dirty="0" err="1"/>
              <a:t>gewünschte</a:t>
            </a:r>
            <a:r>
              <a:rPr lang="en-US" sz="1800" dirty="0"/>
              <a:t> Code (C/C++) </a:t>
            </a:r>
            <a:r>
              <a:rPr lang="en-US" sz="1800" dirty="0" err="1"/>
              <a:t>entsteht</a:t>
            </a:r>
            <a:r>
              <a:rPr lang="en-US" sz="1800" dirty="0"/>
              <a:t>.</a:t>
            </a:r>
            <a:endParaRPr lang="de-CH" sz="1800" dirty="0"/>
          </a:p>
          <a:p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32" y="3119107"/>
            <a:ext cx="3002756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C:\Users\severin\Dropbox\actifsource\Documentation\003 CodeSnippet\Pictures\snippet_examp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59" y="3119107"/>
            <a:ext cx="3474667" cy="3255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751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Codesnippet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cMinus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Metamodell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75" y="2060848"/>
            <a:ext cx="7223996" cy="38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283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9746" y="274639"/>
            <a:ext cx="9243774" cy="922337"/>
          </a:xfrm>
        </p:spPr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Codesnippet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cMinus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Template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7" y="2132856"/>
            <a:ext cx="466317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2083693"/>
            <a:ext cx="17335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609019"/>
            <a:ext cx="22098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5961112" y="1795662"/>
            <a:ext cx="1326171" cy="360039"/>
          </a:xfrm>
        </p:spPr>
        <p:txBody>
          <a:bodyPr>
            <a:noAutofit/>
          </a:bodyPr>
          <a:lstStyle/>
          <a:p>
            <a:r>
              <a:rPr lang="de-CH" b="1" dirty="0"/>
              <a:t>C-Code</a:t>
            </a:r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6033120" y="3356992"/>
            <a:ext cx="2376264" cy="360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3619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kern="0" dirty="0"/>
              <a:t>VHDL-Code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6497" y="1762740"/>
            <a:ext cx="34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Z.B: C-Code Template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073833" y="2083693"/>
            <a:ext cx="2407559" cy="1057275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6088268" y="3666169"/>
            <a:ext cx="2407559" cy="1057275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6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Codesnippet</a:t>
            </a:r>
            <a:endParaRPr lang="de-CH" sz="4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416497" y="3789040"/>
            <a:ext cx="2088232" cy="504056"/>
          </a:xfrm>
          <a:prstGeom prst="roundRect">
            <a:avLst/>
          </a:prstGeom>
          <a:solidFill>
            <a:srgbClr val="ED9730"/>
          </a:solidFill>
          <a:ln>
            <a:solidFill>
              <a:srgbClr val="ED973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Textmodell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3296816" y="3789040"/>
            <a:ext cx="2808312" cy="5040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cMinus</a:t>
            </a:r>
            <a:r>
              <a:rPr lang="de-CH" sz="2800" dirty="0"/>
              <a:t> Modell</a:t>
            </a:r>
          </a:p>
        </p:txBody>
      </p:sp>
      <p:sp>
        <p:nvSpPr>
          <p:cNvPr id="6" name="Rechteck 5"/>
          <p:cNvSpPr/>
          <p:nvPr/>
        </p:nvSpPr>
        <p:spPr>
          <a:xfrm>
            <a:off x="1808019" y="435581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b="1" dirty="0"/>
              <a:t>Beim Generieren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3345473" y="2420888"/>
            <a:ext cx="2759655" cy="7920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cMinus</a:t>
            </a:r>
            <a:r>
              <a:rPr lang="de-CH" sz="2800" dirty="0"/>
              <a:t> Metamodell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681192" y="3789040"/>
            <a:ext cx="2808312" cy="5040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681192" y="2420888"/>
            <a:ext cx="2808312" cy="7920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800" dirty="0"/>
          </a:p>
        </p:txBody>
      </p:sp>
      <p:cxnSp>
        <p:nvCxnSpPr>
          <p:cNvPr id="10" name="Gerade Verbindung mit Pfeil 9"/>
          <p:cNvCxnSpPr>
            <a:stCxn id="4" idx="3"/>
            <a:endCxn id="5" idx="1"/>
          </p:cNvCxnSpPr>
          <p:nvPr/>
        </p:nvCxnSpPr>
        <p:spPr>
          <a:xfrm>
            <a:off x="2504729" y="4041068"/>
            <a:ext cx="79208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5" idx="3"/>
            <a:endCxn id="9" idx="1"/>
          </p:cNvCxnSpPr>
          <p:nvPr/>
        </p:nvCxnSpPr>
        <p:spPr>
          <a:xfrm flipV="1">
            <a:off x="6105128" y="2816932"/>
            <a:ext cx="576064" cy="122413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5" idx="0"/>
            <a:endCxn id="7" idx="2"/>
          </p:cNvCxnSpPr>
          <p:nvPr/>
        </p:nvCxnSpPr>
        <p:spPr>
          <a:xfrm flipV="1">
            <a:off x="4700972" y="3212976"/>
            <a:ext cx="24329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7" idx="3"/>
            <a:endCxn id="9" idx="1"/>
          </p:cNvCxnSpPr>
          <p:nvPr/>
        </p:nvCxnSpPr>
        <p:spPr>
          <a:xfrm>
            <a:off x="6105128" y="2816932"/>
            <a:ext cx="57606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9" idx="2"/>
            <a:endCxn id="8" idx="0"/>
          </p:cNvCxnSpPr>
          <p:nvPr/>
        </p:nvCxnSpPr>
        <p:spPr>
          <a:xfrm>
            <a:off x="8085348" y="3212976"/>
            <a:ext cx="0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bgerundetes Rechteck 26"/>
          <p:cNvSpPr/>
          <p:nvPr/>
        </p:nvSpPr>
        <p:spPr>
          <a:xfrm>
            <a:off x="6753200" y="2492896"/>
            <a:ext cx="2808312" cy="7920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cMinus</a:t>
            </a:r>
            <a:endParaRPr lang="de-CH" sz="2800" dirty="0"/>
          </a:p>
          <a:p>
            <a:pPr algn="ctr"/>
            <a:r>
              <a:rPr lang="de-CH" sz="2800" dirty="0"/>
              <a:t>Template</a:t>
            </a:r>
          </a:p>
        </p:txBody>
      </p:sp>
      <p:sp>
        <p:nvSpPr>
          <p:cNvPr id="28" name="Abgerundetes Rechteck 27"/>
          <p:cNvSpPr/>
          <p:nvPr/>
        </p:nvSpPr>
        <p:spPr>
          <a:xfrm>
            <a:off x="6755553" y="3851756"/>
            <a:ext cx="2808312" cy="5040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458094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Artefakte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7988" y="1700212"/>
            <a:ext cx="4328988" cy="4321176"/>
          </a:xfrm>
        </p:spPr>
        <p:txBody>
          <a:bodyPr>
            <a:normAutofit/>
          </a:bodyPr>
          <a:lstStyle/>
          <a:p>
            <a:r>
              <a:rPr lang="de-CH" sz="2200" b="1" dirty="0"/>
              <a:t>Mögliche Artefakte</a:t>
            </a:r>
          </a:p>
          <a:p>
            <a:pPr lvl="1"/>
            <a:r>
              <a:rPr lang="de-CH" sz="2200" dirty="0"/>
              <a:t>Programmcode </a:t>
            </a:r>
            <a:br>
              <a:rPr lang="de-CH" sz="2200" dirty="0"/>
            </a:br>
            <a:r>
              <a:rPr lang="de-CH" sz="2200" dirty="0"/>
              <a:t>(C++, Java, </a:t>
            </a:r>
            <a:r>
              <a:rPr lang="de-CH" sz="2200" dirty="0" err="1"/>
              <a:t>Phyton</a:t>
            </a:r>
            <a:r>
              <a:rPr lang="de-CH" sz="2200" dirty="0"/>
              <a:t> …)</a:t>
            </a:r>
          </a:p>
          <a:p>
            <a:pPr lvl="1"/>
            <a:r>
              <a:rPr lang="de-CH" sz="2200" dirty="0" err="1"/>
              <a:t>Config</a:t>
            </a:r>
            <a:r>
              <a:rPr lang="de-CH" sz="2200" dirty="0"/>
              <a:t>-Files (XML, </a:t>
            </a:r>
            <a:r>
              <a:rPr lang="de-CH" sz="2200" dirty="0" err="1"/>
              <a:t>Json</a:t>
            </a:r>
            <a:r>
              <a:rPr lang="de-CH" sz="2200" dirty="0"/>
              <a:t> …)</a:t>
            </a:r>
          </a:p>
          <a:p>
            <a:pPr lvl="1"/>
            <a:r>
              <a:rPr lang="de-CH" sz="2200" dirty="0"/>
              <a:t>Dokumentationen </a:t>
            </a:r>
            <a:br>
              <a:rPr lang="de-CH" sz="2200" dirty="0"/>
            </a:br>
            <a:r>
              <a:rPr lang="de-CH" sz="2200" dirty="0"/>
              <a:t>(</a:t>
            </a:r>
            <a:r>
              <a:rPr lang="de-CH" sz="2200" dirty="0" err="1"/>
              <a:t>Html</a:t>
            </a:r>
            <a:r>
              <a:rPr lang="de-CH" sz="2200" dirty="0"/>
              <a:t>, </a:t>
            </a:r>
            <a:r>
              <a:rPr lang="de-CH" sz="2200" dirty="0" err="1"/>
              <a:t>Svg</a:t>
            </a:r>
            <a:r>
              <a:rPr lang="de-CH" sz="2200" dirty="0"/>
              <a:t>, </a:t>
            </a:r>
            <a:r>
              <a:rPr lang="de-CH" sz="2200" dirty="0" err="1"/>
              <a:t>Graphviz</a:t>
            </a:r>
            <a:r>
              <a:rPr lang="de-CH" sz="2200" dirty="0"/>
              <a:t> …)</a:t>
            </a:r>
          </a:p>
          <a:p>
            <a:pPr lvl="1"/>
            <a:r>
              <a:rPr lang="de-CH" sz="2200" dirty="0"/>
              <a:t>Konverter </a:t>
            </a:r>
            <a:br>
              <a:rPr lang="de-CH" sz="2200" dirty="0"/>
            </a:br>
            <a:r>
              <a:rPr lang="de-CH" sz="2200" dirty="0"/>
              <a:t>(</a:t>
            </a:r>
            <a:r>
              <a:rPr lang="de-CH" sz="2200" dirty="0" err="1"/>
              <a:t>Propritäre</a:t>
            </a:r>
            <a:r>
              <a:rPr lang="de-CH" sz="2200" dirty="0"/>
              <a:t> Datenformate)</a:t>
            </a:r>
          </a:p>
          <a:p>
            <a:pPr lvl="1"/>
            <a:r>
              <a:rPr lang="de-CH" sz="2200" dirty="0"/>
              <a:t>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1592750"/>
            <a:ext cx="3546854" cy="281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428999"/>
            <a:ext cx="4334482" cy="269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922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Refactoring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de-CH" sz="2200" b="1" dirty="0"/>
              <a:t>Anforderungen</a:t>
            </a:r>
          </a:p>
          <a:p>
            <a:pPr lvl="1"/>
            <a:r>
              <a:rPr lang="de-CH" sz="2200" dirty="0"/>
              <a:t>Metamodelle müssen zu jeder Zeit änderbar sein.</a:t>
            </a:r>
          </a:p>
          <a:p>
            <a:pPr lvl="2"/>
            <a:r>
              <a:rPr lang="de-CH" sz="2200" dirty="0"/>
              <a:t>Konzepte können ändern.</a:t>
            </a:r>
          </a:p>
          <a:p>
            <a:pPr lvl="2"/>
            <a:endParaRPr lang="de-CH" sz="2200" dirty="0"/>
          </a:p>
          <a:p>
            <a:pPr lvl="1"/>
            <a:r>
              <a:rPr lang="de-CH" sz="2200" dirty="0" err="1"/>
              <a:t>Refactorings</a:t>
            </a:r>
            <a:r>
              <a:rPr lang="de-CH" sz="2200" dirty="0"/>
              <a:t> müssen automatisiert durchgeführt werden können.</a:t>
            </a:r>
          </a:p>
          <a:p>
            <a:pPr lvl="2"/>
            <a:r>
              <a:rPr lang="de-CH" sz="2200" dirty="0"/>
              <a:t>Ausführen des </a:t>
            </a:r>
            <a:r>
              <a:rPr lang="de-CH" sz="2200" dirty="0" err="1"/>
              <a:t>Refactorings</a:t>
            </a:r>
            <a:r>
              <a:rPr lang="de-CH" sz="2200" dirty="0"/>
              <a:t> beim Migrieren auf das neue Metamodell.</a:t>
            </a:r>
          </a:p>
          <a:p>
            <a:pPr lvl="2"/>
            <a:endParaRPr lang="de-CH" sz="2200" dirty="0"/>
          </a:p>
          <a:p>
            <a:pPr lvl="1"/>
            <a:r>
              <a:rPr lang="de-CH" sz="2200" dirty="0"/>
              <a:t>Inkonsistente Modelle müssen geladen oder gespeichert werden können.</a:t>
            </a:r>
          </a:p>
          <a:p>
            <a:pPr lvl="2"/>
            <a:r>
              <a:rPr lang="de-CH" sz="2200" dirty="0"/>
              <a:t>Modelle sollen geöffnet werden können, auch wenn das Metamodell nicht mehr übereinstimmt.</a:t>
            </a:r>
          </a:p>
        </p:txBody>
      </p:sp>
    </p:spTree>
    <p:extLst>
      <p:ext uri="{BB962C8B-B14F-4D97-AF65-F5344CB8AC3E}">
        <p14:creationId xmlns:p14="http://schemas.microsoft.com/office/powerpoint/2010/main" val="3110947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Team Support</a:t>
            </a:r>
            <a:endParaRPr lang="de-CH" sz="4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3717032"/>
            <a:ext cx="553021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850877"/>
            <a:ext cx="5040560" cy="2162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07988" y="1700112"/>
            <a:ext cx="8992394" cy="4321176"/>
          </a:xfrm>
        </p:spPr>
        <p:txBody>
          <a:bodyPr>
            <a:normAutofit/>
          </a:bodyPr>
          <a:lstStyle/>
          <a:p>
            <a:r>
              <a:rPr lang="de-CH" sz="2200" dirty="0"/>
              <a:t>Zusammenarbeit mit Versionsverwaltungs-Software z.B. SVN, </a:t>
            </a:r>
            <a:r>
              <a:rPr lang="de-CH" sz="2200" dirty="0" err="1"/>
              <a:t>Mercurial</a:t>
            </a:r>
            <a:r>
              <a:rPr lang="de-CH" sz="2200" dirty="0"/>
              <a:t> und </a:t>
            </a:r>
            <a:r>
              <a:rPr lang="de-CH" sz="2200" dirty="0" err="1"/>
              <a:t>Git</a:t>
            </a:r>
            <a:r>
              <a:rPr lang="de-CH" sz="2200" dirty="0"/>
              <a:t>…</a:t>
            </a:r>
          </a:p>
          <a:p>
            <a:pPr lvl="1"/>
            <a:r>
              <a:rPr lang="de-CH" sz="2200" dirty="0"/>
              <a:t>Ressourcen werden als XML-File gespeichert</a:t>
            </a:r>
          </a:p>
        </p:txBody>
      </p:sp>
    </p:spTree>
    <p:extLst>
      <p:ext uri="{BB962C8B-B14F-4D97-AF65-F5344CB8AC3E}">
        <p14:creationId xmlns:p14="http://schemas.microsoft.com/office/powerpoint/2010/main" val="2957928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Team Support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2204864"/>
            <a:ext cx="9644654" cy="2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0472" y="1744293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Kein XML </a:t>
            </a:r>
            <a:r>
              <a:rPr lang="de-CH" sz="2400" dirty="0" err="1"/>
              <a:t>Merge</a:t>
            </a:r>
            <a:r>
              <a:rPr lang="de-CH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633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Roundtrip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Engineering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824541" y="3861048"/>
            <a:ext cx="2418269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Modell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207139" y="3861048"/>
            <a:ext cx="2418269" cy="144016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 flipH="1">
            <a:off x="3242810" y="4941168"/>
            <a:ext cx="296432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242810" y="4149082"/>
            <a:ext cx="296433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auto">
          <a:xfrm flipV="1">
            <a:off x="4430942" y="4725144"/>
            <a:ext cx="439759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Gerade Verbindung 29"/>
          <p:cNvCxnSpPr/>
          <p:nvPr/>
        </p:nvCxnSpPr>
        <p:spPr bwMode="auto">
          <a:xfrm flipH="1" flipV="1">
            <a:off x="4430942" y="4725144"/>
            <a:ext cx="440433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Inhaltsplatzhalter 2"/>
          <p:cNvSpPr txBox="1">
            <a:spLocks/>
          </p:cNvSpPr>
          <p:nvPr/>
        </p:nvSpPr>
        <p:spPr>
          <a:xfrm>
            <a:off x="414798" y="1916832"/>
            <a:ext cx="9218721" cy="1728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3619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sz="2400" dirty="0"/>
              <a:t>Generisches </a:t>
            </a:r>
            <a:r>
              <a:rPr lang="de-CH" sz="2400" dirty="0" err="1"/>
              <a:t>Roundtrip</a:t>
            </a:r>
            <a:r>
              <a:rPr lang="de-CH" sz="2400" dirty="0"/>
              <a:t>- bzw. Reverse Engineering ist mit MDSD nicht möglich. </a:t>
            </a:r>
          </a:p>
          <a:p>
            <a:pPr lvl="1"/>
            <a:r>
              <a:rPr lang="de-CH" sz="2400" dirty="0"/>
              <a:t>Es existiert zwischen Source-Code und Modell ein Abstraktionsniveau</a:t>
            </a:r>
            <a:r>
              <a:rPr lang="de-CH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70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ist Architektur?</a:t>
            </a:r>
          </a:p>
        </p:txBody>
      </p:sp>
      <p:sp>
        <p:nvSpPr>
          <p:cNvPr id="4" name="Abgerundete rechteckige Legende 3"/>
          <p:cNvSpPr/>
          <p:nvPr/>
        </p:nvSpPr>
        <p:spPr>
          <a:xfrm>
            <a:off x="2216696" y="4365104"/>
            <a:ext cx="4953035" cy="1357322"/>
          </a:xfrm>
          <a:prstGeom prst="wedgeRoundRectCallout">
            <a:avLst>
              <a:gd name="adj1" fmla="val 20745"/>
              <a:gd name="adj2" fmla="val 7375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Architecture is the articulation of the things of interest in the system and the relationships between those things.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de-DE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James O.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Coplien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Multi-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Paradigm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C++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54746" y="1556792"/>
            <a:ext cx="5014277" cy="2069422"/>
          </a:xfrm>
          <a:prstGeom prst="wedgeRoundRectCallout">
            <a:avLst>
              <a:gd name="adj1" fmla="val 20745"/>
              <a:gd name="adj2" fmla="val 7375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software architecture of a program or computing system is the structure or structures of the system, which comprise software components, the externally visible properties of those components and the relationships among them.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de-DE" sz="700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Len Bass: Software Architecture in Practice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649520" y="1785926"/>
            <a:ext cx="4024341" cy="2286016"/>
          </a:xfrm>
          <a:prstGeom prst="wedgeRoundRectCallout">
            <a:avLst>
              <a:gd name="adj1" fmla="val 20745"/>
              <a:gd name="adj2" fmla="val 7375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solidFill>
                  <a:schemeClr val="tx2">
                    <a:lumMod val="75000"/>
                  </a:schemeClr>
                </a:solidFill>
              </a:rPr>
              <a:t>Die Architektur eines Softwaresystems ist umfassend; dazu gehört einfach alles: die Dialoge, Stapelverarbeitung, alle Softwarekomponenten und deren Zusammenspiel im kleinsten Detail.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de-DE" sz="500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de-CH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Johannes </a:t>
            </a:r>
            <a:r>
              <a:rPr lang="de-CH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Siedersleben</a:t>
            </a:r>
            <a:r>
              <a:rPr lang="de-CH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Moderne Softwarearchitektur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7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Importer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1088658" y="3573016"/>
            <a:ext cx="2418269" cy="5954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Metamodell</a:t>
            </a:r>
          </a:p>
        </p:txBody>
      </p:sp>
      <p:sp>
        <p:nvSpPr>
          <p:cNvPr id="29" name="Abgerundetes Rechteck 28"/>
          <p:cNvSpPr/>
          <p:nvPr/>
        </p:nvSpPr>
        <p:spPr>
          <a:xfrm>
            <a:off x="5271035" y="5248632"/>
            <a:ext cx="2418269" cy="57606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Code/Files</a:t>
            </a:r>
          </a:p>
        </p:txBody>
      </p:sp>
      <p:sp>
        <p:nvSpPr>
          <p:cNvPr id="30" name="Ellipse 29"/>
          <p:cNvSpPr/>
          <p:nvPr/>
        </p:nvSpPr>
        <p:spPr>
          <a:xfrm>
            <a:off x="3110795" y="4295056"/>
            <a:ext cx="2592288" cy="73755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Importer</a:t>
            </a:r>
            <a:endParaRPr lang="de-CH" sz="2800" dirty="0"/>
          </a:p>
        </p:txBody>
      </p:sp>
      <p:cxnSp>
        <p:nvCxnSpPr>
          <p:cNvPr id="31" name="Gerade Verbindung mit Pfeil 30"/>
          <p:cNvCxnSpPr>
            <a:stCxn id="29" idx="0"/>
            <a:endCxn id="30" idx="5"/>
          </p:cNvCxnSpPr>
          <p:nvPr/>
        </p:nvCxnSpPr>
        <p:spPr>
          <a:xfrm flipH="1" flipV="1">
            <a:off x="5323451" y="4924596"/>
            <a:ext cx="1156719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9" idx="2"/>
            <a:endCxn id="30" idx="1"/>
          </p:cNvCxnSpPr>
          <p:nvPr/>
        </p:nvCxnSpPr>
        <p:spPr>
          <a:xfrm>
            <a:off x="2297793" y="4168512"/>
            <a:ext cx="1192634" cy="2345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30" idx="3"/>
            <a:endCxn id="11" idx="0"/>
          </p:cNvCxnSpPr>
          <p:nvPr/>
        </p:nvCxnSpPr>
        <p:spPr>
          <a:xfrm flipH="1">
            <a:off x="2149282" y="4924596"/>
            <a:ext cx="1341145" cy="32403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 txBox="1">
            <a:spLocks/>
          </p:cNvSpPr>
          <p:nvPr/>
        </p:nvSpPr>
        <p:spPr>
          <a:xfrm>
            <a:off x="560388" y="1852612"/>
            <a:ext cx="8992394" cy="432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3619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437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sz="2400" dirty="0"/>
              <a:t>Spezifischer </a:t>
            </a:r>
            <a:r>
              <a:rPr lang="de-CH" sz="2400" dirty="0" err="1"/>
              <a:t>Modellimporter</a:t>
            </a:r>
            <a:r>
              <a:rPr lang="de-CH" sz="2400" dirty="0"/>
              <a:t> für Files.</a:t>
            </a:r>
          </a:p>
          <a:p>
            <a:pPr lvl="1"/>
            <a:r>
              <a:rPr lang="de-CH" sz="2400" dirty="0"/>
              <a:t>Anreichern der generierten Artefakte mit zusätzlichen Informationen (</a:t>
            </a:r>
            <a:r>
              <a:rPr lang="de-CH" sz="2400" dirty="0" err="1"/>
              <a:t>z.B</a:t>
            </a:r>
            <a:r>
              <a:rPr lang="de-CH" sz="2400" dirty="0"/>
              <a:t> </a:t>
            </a:r>
            <a:r>
              <a:rPr lang="de-CH" sz="2400" dirty="0" err="1"/>
              <a:t>guid</a:t>
            </a:r>
            <a:r>
              <a:rPr lang="de-CH" sz="2400" dirty="0"/>
              <a:t>), um das Importieren zu erleichtern.</a:t>
            </a:r>
          </a:p>
          <a:p>
            <a:pPr marL="180975" lvl="1" indent="0">
              <a:buNone/>
            </a:pPr>
            <a:endParaRPr lang="de-CH" dirty="0"/>
          </a:p>
          <a:p>
            <a:pPr lvl="1"/>
            <a:endParaRPr lang="de-CH" kern="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940147" y="5248632"/>
            <a:ext cx="2418269" cy="5954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Modell</a:t>
            </a:r>
          </a:p>
        </p:txBody>
      </p:sp>
    </p:spTree>
    <p:extLst>
      <p:ext uri="{BB962C8B-B14F-4D97-AF65-F5344CB8AC3E}">
        <p14:creationId xmlns:p14="http://schemas.microsoft.com/office/powerpoint/2010/main" val="3575244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Importer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Beispiel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Komax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920156" y="1700212"/>
            <a:ext cx="5697140" cy="576660"/>
          </a:xfrm>
        </p:spPr>
        <p:txBody>
          <a:bodyPr>
            <a:normAutofit/>
          </a:bodyPr>
          <a:lstStyle/>
          <a:p>
            <a:r>
              <a:rPr lang="de-CH" b="1" dirty="0"/>
              <a:t>Beispiel für das Importieren von Text.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773" y="2060848"/>
            <a:ext cx="4982755" cy="298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060848"/>
            <a:ext cx="4300712" cy="43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55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</a:t>
            </a:r>
          </a:p>
        </p:txBody>
      </p:sp>
      <p:sp>
        <p:nvSpPr>
          <p:cNvPr id="6" name="laptop"/>
          <p:cNvSpPr>
            <a:spLocks noEditPoints="1" noChangeArrowheads="1"/>
          </p:cNvSpPr>
          <p:nvPr/>
        </p:nvSpPr>
        <p:spPr bwMode="auto">
          <a:xfrm>
            <a:off x="613002" y="2310410"/>
            <a:ext cx="648072" cy="68103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029" name="Picture 5" descr="C:\Users\ruti\AppData\Local\Microsoft\Windows\Temporary Internet Files\Content.IE5\6XTGPH4A\server-567944_960_72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84" y="2059258"/>
            <a:ext cx="1562976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08" y="3307105"/>
            <a:ext cx="2498601" cy="226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/>
          <p:nvPr/>
        </p:nvCxnSpPr>
        <p:spPr bwMode="auto">
          <a:xfrm>
            <a:off x="2432720" y="3212976"/>
            <a:ext cx="338336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mit Pfeil 11"/>
          <p:cNvCxnSpPr/>
          <p:nvPr/>
        </p:nvCxnSpPr>
        <p:spPr bwMode="auto">
          <a:xfrm>
            <a:off x="1928664" y="3212976"/>
            <a:ext cx="1152128" cy="1303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Gerade Verbindung mit Pfeil 13"/>
          <p:cNvCxnSpPr/>
          <p:nvPr/>
        </p:nvCxnSpPr>
        <p:spPr bwMode="auto">
          <a:xfrm>
            <a:off x="1496616" y="2420888"/>
            <a:ext cx="1922512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Gerade Verbindung 16"/>
          <p:cNvCxnSpPr/>
          <p:nvPr/>
        </p:nvCxnSpPr>
        <p:spPr bwMode="auto">
          <a:xfrm>
            <a:off x="2216696" y="2878088"/>
            <a:ext cx="91440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mit Pfeil 22"/>
          <p:cNvCxnSpPr>
            <a:stCxn id="6" idx="3"/>
            <a:endCxn id="1029" idx="1"/>
          </p:cNvCxnSpPr>
          <p:nvPr/>
        </p:nvCxnSpPr>
        <p:spPr bwMode="auto">
          <a:xfrm>
            <a:off x="1162873" y="2536571"/>
            <a:ext cx="1845911" cy="44509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Gerade Verbindung mit Pfeil 26"/>
          <p:cNvCxnSpPr>
            <a:stCxn id="1032" idx="1"/>
          </p:cNvCxnSpPr>
          <p:nvPr/>
        </p:nvCxnSpPr>
        <p:spPr bwMode="auto">
          <a:xfrm flipH="1" flipV="1">
            <a:off x="4571760" y="3284984"/>
            <a:ext cx="2129348" cy="115525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56" y="4480726"/>
            <a:ext cx="3314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Gerade Verbindung mit Pfeil 15"/>
          <p:cNvCxnSpPr>
            <a:stCxn id="1026" idx="0"/>
          </p:cNvCxnSpPr>
          <p:nvPr/>
        </p:nvCxnSpPr>
        <p:spPr bwMode="auto">
          <a:xfrm flipH="1" flipV="1">
            <a:off x="4232920" y="3573016"/>
            <a:ext cx="722686" cy="9077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074" name="Picture 2" descr="C:\Users\ruti\AppData\Local\Microsoft\Windows\Temporary Internet Files\Content.IE5\FM3Q2K6F\Files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0" y="4402771"/>
            <a:ext cx="866485" cy="111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erade Verbindung mit Pfeil 17"/>
          <p:cNvCxnSpPr>
            <a:endCxn id="3074" idx="3"/>
          </p:cNvCxnSpPr>
          <p:nvPr/>
        </p:nvCxnSpPr>
        <p:spPr bwMode="auto">
          <a:xfrm flipH="1">
            <a:off x="1596115" y="3792488"/>
            <a:ext cx="1412669" cy="116741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feld 8"/>
          <p:cNvSpPr txBox="1"/>
          <p:nvPr/>
        </p:nvSpPr>
        <p:spPr>
          <a:xfrm>
            <a:off x="6701108" y="291565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/>
              <a:t>Ant</a:t>
            </a:r>
            <a:r>
              <a:rPr lang="de-CH" b="1" dirty="0"/>
              <a:t> Script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24498" y="5533498"/>
            <a:ext cx="23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Generierte Artefakte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68467" y="192263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Commit </a:t>
            </a:r>
            <a:r>
              <a:rPr lang="de-CH" b="1" dirty="0" err="1"/>
              <a:t>to</a:t>
            </a:r>
            <a:r>
              <a:rPr lang="de-CH" b="1" dirty="0"/>
              <a:t> </a:t>
            </a:r>
            <a:r>
              <a:rPr lang="de-CH" b="1" dirty="0" err="1"/>
              <a:t>Svn</a:t>
            </a:r>
            <a:r>
              <a:rPr lang="de-CH" b="1" dirty="0"/>
              <a:t> </a:t>
            </a:r>
            <a:r>
              <a:rPr lang="de-CH" b="1" dirty="0" err="1"/>
              <a:t>Git</a:t>
            </a:r>
            <a:r>
              <a:rPr lang="de-CH" b="1" dirty="0"/>
              <a:t>..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2670066" y="1628800"/>
            <a:ext cx="23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/>
              <a:t>Build</a:t>
            </a:r>
            <a:r>
              <a:rPr lang="de-CH" b="1" dirty="0"/>
              <a:t> Server mit </a:t>
            </a:r>
            <a:r>
              <a:rPr lang="de-CH" b="1" dirty="0" err="1"/>
              <a:t>Ant</a:t>
            </a:r>
            <a:endParaRPr lang="de-CH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3419128" y="589042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/>
              <a:t>Actifsource</a:t>
            </a:r>
            <a:r>
              <a:rPr lang="de-CH" b="1" dirty="0"/>
              <a:t> </a:t>
            </a:r>
            <a:r>
              <a:rPr lang="de-CH" b="1" dirty="0" err="1"/>
              <a:t>jar</a:t>
            </a:r>
            <a:r>
              <a:rPr lang="de-CH" b="1" dirty="0"/>
              <a:t> Files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92" y="2410802"/>
            <a:ext cx="15716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feld 61"/>
          <p:cNvSpPr txBox="1"/>
          <p:nvPr/>
        </p:nvSpPr>
        <p:spPr>
          <a:xfrm>
            <a:off x="6654879" y="201082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Kunden Projekte</a:t>
            </a:r>
          </a:p>
        </p:txBody>
      </p:sp>
      <p:cxnSp>
        <p:nvCxnSpPr>
          <p:cNvPr id="63" name="Gerade Verbindung mit Pfeil 62"/>
          <p:cNvCxnSpPr>
            <a:stCxn id="3077" idx="1"/>
            <a:endCxn id="1029" idx="3"/>
          </p:cNvCxnSpPr>
          <p:nvPr/>
        </p:nvCxnSpPr>
        <p:spPr bwMode="auto">
          <a:xfrm flipH="1">
            <a:off x="4571760" y="2515577"/>
            <a:ext cx="2109432" cy="4660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584871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</a:t>
            </a:r>
            <a:endParaRPr lang="de-CH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de-CH" sz="2400" dirty="0" err="1"/>
              <a:t>Ant</a:t>
            </a:r>
            <a:r>
              <a:rPr lang="de-CH" sz="2400" dirty="0"/>
              <a:t> wird von den meisten </a:t>
            </a:r>
            <a:r>
              <a:rPr lang="de-CH" sz="2400" dirty="0" err="1"/>
              <a:t>Build</a:t>
            </a:r>
            <a:r>
              <a:rPr lang="de-CH" sz="2400" dirty="0"/>
              <a:t> Servern unterstützt (</a:t>
            </a:r>
            <a:r>
              <a:rPr lang="de-CH" sz="2400" dirty="0" err="1"/>
              <a:t>Bamboo</a:t>
            </a:r>
            <a:r>
              <a:rPr lang="de-CH" sz="2400" dirty="0"/>
              <a:t>/Jenkins…).</a:t>
            </a:r>
          </a:p>
          <a:p>
            <a:pPr lvl="1"/>
            <a:r>
              <a:rPr lang="de-CH" sz="2400" dirty="0" err="1"/>
              <a:t>Protected</a:t>
            </a:r>
            <a:r>
              <a:rPr lang="de-CH" sz="2400" dirty="0"/>
              <a:t> </a:t>
            </a:r>
            <a:r>
              <a:rPr lang="de-CH" sz="2400" dirty="0" err="1"/>
              <a:t>Regions</a:t>
            </a:r>
            <a:r>
              <a:rPr lang="de-CH" sz="2400" dirty="0"/>
              <a:t> müssen im Source-Verwaltungssystem integriert sein.</a:t>
            </a:r>
          </a:p>
          <a:p>
            <a:pPr lvl="1"/>
            <a:r>
              <a:rPr lang="de-CH" sz="2400" dirty="0"/>
              <a:t>Kein oder gesamter generierter Code ist im Source-Verwaltungssystem.</a:t>
            </a:r>
            <a:endParaRPr lang="de-CH" dirty="0"/>
          </a:p>
          <a:p>
            <a:pPr lvl="1"/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7791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44624"/>
            <a:ext cx="8915400" cy="1143000"/>
          </a:xfrm>
        </p:spPr>
        <p:txBody>
          <a:bodyPr>
            <a:normAutofit/>
          </a:bodyPr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MDSD-Tools Checkliste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2480" y="1628800"/>
            <a:ext cx="9361040" cy="5184576"/>
          </a:xfrm>
        </p:spPr>
        <p:txBody>
          <a:bodyPr>
            <a:noAutofit/>
          </a:bodyPr>
          <a:lstStyle/>
          <a:p>
            <a:pPr lvl="1"/>
            <a:r>
              <a:rPr lang="de-CH" sz="2200" dirty="0"/>
              <a:t>Zusammenarbeit mit Versionsverwaltungssoftware ***</a:t>
            </a:r>
          </a:p>
          <a:p>
            <a:pPr lvl="1"/>
            <a:r>
              <a:rPr lang="de-CH" sz="2200" dirty="0"/>
              <a:t>Skalierbarkeit ***</a:t>
            </a:r>
          </a:p>
          <a:p>
            <a:pPr lvl="1"/>
            <a:r>
              <a:rPr lang="de-CH" sz="2200" dirty="0"/>
              <a:t>Lesbarkeit des Code-Templates ***</a:t>
            </a:r>
          </a:p>
          <a:p>
            <a:pPr lvl="1"/>
            <a:r>
              <a:rPr lang="de-CH" sz="2200" dirty="0"/>
              <a:t>Integration in die Entwicklungsumgebung **</a:t>
            </a:r>
          </a:p>
          <a:p>
            <a:pPr lvl="1"/>
            <a:r>
              <a:rPr lang="de-CH" sz="2200" dirty="0"/>
              <a:t>Echtzeitvalidierung **</a:t>
            </a:r>
          </a:p>
          <a:p>
            <a:pPr lvl="1"/>
            <a:r>
              <a:rPr lang="de-CH" sz="2200" dirty="0"/>
              <a:t>Speichern fehlerhafter Modelle **</a:t>
            </a:r>
          </a:p>
          <a:p>
            <a:pPr lvl="1"/>
            <a:r>
              <a:rPr lang="de-CH" sz="2200" dirty="0"/>
              <a:t>Möglichkeiten zum Modell-</a:t>
            </a:r>
            <a:r>
              <a:rPr lang="de-CH" sz="2200" dirty="0" err="1"/>
              <a:t>Refactoring</a:t>
            </a:r>
            <a:r>
              <a:rPr lang="de-CH" sz="2200" dirty="0"/>
              <a:t> **</a:t>
            </a:r>
          </a:p>
          <a:p>
            <a:pPr lvl="1"/>
            <a:r>
              <a:rPr lang="de-CH" sz="2200" dirty="0"/>
              <a:t>Möglichkeiten zur Modellstrukturierung **</a:t>
            </a:r>
          </a:p>
          <a:p>
            <a:pPr lvl="1"/>
            <a:r>
              <a:rPr lang="de-CH" sz="2200" dirty="0"/>
              <a:t>Graphische Manipulation von Modellen **</a:t>
            </a:r>
          </a:p>
          <a:p>
            <a:pPr lvl="1"/>
            <a:r>
              <a:rPr lang="de-CH" sz="2200" dirty="0"/>
              <a:t>Integration in das </a:t>
            </a:r>
            <a:r>
              <a:rPr lang="de-CH" sz="2200" dirty="0" err="1"/>
              <a:t>Build</a:t>
            </a:r>
            <a:r>
              <a:rPr lang="de-CH" sz="2200" dirty="0"/>
              <a:t> System *</a:t>
            </a:r>
          </a:p>
          <a:p>
            <a:r>
              <a:rPr lang="de-C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*** = sehr wichtig - ** = wichtig - * = weniger wichtig</a:t>
            </a:r>
          </a:p>
        </p:txBody>
      </p:sp>
    </p:spTree>
    <p:extLst>
      <p:ext uri="{BB962C8B-B14F-4D97-AF65-F5344CB8AC3E}">
        <p14:creationId xmlns:p14="http://schemas.microsoft.com/office/powerpoint/2010/main" val="264280463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CH" sz="2400" dirty="0"/>
              <a:t>Welche Unterstützung bietet </a:t>
            </a:r>
            <a:r>
              <a:rPr lang="de-CH" sz="2400" dirty="0" err="1"/>
              <a:t>Actifsource</a:t>
            </a:r>
            <a:r>
              <a:rPr lang="de-CH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72575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Editoren</a:t>
            </a:r>
            <a:endParaRPr lang="de-CH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1" indent="0">
              <a:buClr>
                <a:schemeClr val="bg1"/>
              </a:buClr>
              <a:buBlip>
                <a:blip r:embed="rId2"/>
              </a:buBlip>
            </a:pPr>
            <a:r>
              <a:rPr lang="de-CH" sz="2400" dirty="0"/>
              <a:t>Kundenspezifische Graphische und Textuelle Editoren </a:t>
            </a:r>
          </a:p>
          <a:p>
            <a:endParaRPr lang="de-CH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420888"/>
            <a:ext cx="5131864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2420888"/>
            <a:ext cx="3660115" cy="371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353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Editoren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3" y="2420888"/>
            <a:ext cx="4479065" cy="335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2348880"/>
            <a:ext cx="4967723" cy="329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13357" y="1628800"/>
            <a:ext cx="9504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buClr>
                <a:schemeClr val="bg1"/>
              </a:buClr>
              <a:buBlip>
                <a:blip r:embed="rId5"/>
              </a:buBlip>
            </a:pPr>
            <a:r>
              <a:rPr lang="de-CH" sz="2400" dirty="0"/>
              <a:t>Kundenspezifische Graphische und Textuelle Editoren </a:t>
            </a:r>
          </a:p>
          <a:p>
            <a:endParaRPr lang="de-CH" dirty="0"/>
          </a:p>
        </p:txBody>
      </p:sp>
      <p:sp>
        <p:nvSpPr>
          <p:cNvPr id="5" name="Textfeld 4"/>
          <p:cNvSpPr txBox="1"/>
          <p:nvPr/>
        </p:nvSpPr>
        <p:spPr>
          <a:xfrm>
            <a:off x="128464" y="579597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/>
              <a:t>Dendroid</a:t>
            </a:r>
            <a:r>
              <a:rPr lang="de-CH" b="1" dirty="0"/>
              <a:t> </a:t>
            </a:r>
            <a:r>
              <a:rPr lang="de-CH" b="1" dirty="0" err="1"/>
              <a:t>Resource</a:t>
            </a:r>
            <a:r>
              <a:rPr lang="de-CH" b="1" dirty="0"/>
              <a:t> Editor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741505" y="5795972"/>
            <a:ext cx="366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/>
              <a:t>Tabular</a:t>
            </a:r>
            <a:r>
              <a:rPr lang="de-CH" b="1" dirty="0"/>
              <a:t> </a:t>
            </a:r>
            <a:r>
              <a:rPr lang="de-CH" b="1" dirty="0" err="1"/>
              <a:t>Resource</a:t>
            </a:r>
            <a:r>
              <a:rPr lang="de-CH" b="1" dirty="0"/>
              <a:t> Editor (Excel)</a:t>
            </a:r>
          </a:p>
        </p:txBody>
      </p:sp>
    </p:spTree>
    <p:extLst>
      <p:ext uri="{BB962C8B-B14F-4D97-AF65-F5344CB8AC3E}">
        <p14:creationId xmlns:p14="http://schemas.microsoft.com/office/powerpoint/2010/main" val="2168315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endParaRPr lang="de-CH" sz="4000" dirty="0"/>
          </a:p>
        </p:txBody>
      </p:sp>
      <p:sp>
        <p:nvSpPr>
          <p:cNvPr id="34" name="Abgerundetes Rechteck 33"/>
          <p:cNvSpPr/>
          <p:nvPr/>
        </p:nvSpPr>
        <p:spPr>
          <a:xfrm>
            <a:off x="920552" y="198884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Metamodell</a:t>
            </a:r>
          </a:p>
        </p:txBody>
      </p:sp>
      <p:sp>
        <p:nvSpPr>
          <p:cNvPr id="35" name="Abgerundetes Rechteck 34"/>
          <p:cNvSpPr/>
          <p:nvPr/>
        </p:nvSpPr>
        <p:spPr>
          <a:xfrm>
            <a:off x="920552" y="486916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Modell</a:t>
            </a:r>
          </a:p>
        </p:txBody>
      </p:sp>
      <p:sp>
        <p:nvSpPr>
          <p:cNvPr id="36" name="Abgerundetes Rechteck 35"/>
          <p:cNvSpPr/>
          <p:nvPr/>
        </p:nvSpPr>
        <p:spPr>
          <a:xfrm>
            <a:off x="5889104" y="1988840"/>
            <a:ext cx="2232248" cy="1440160"/>
          </a:xfrm>
          <a:prstGeom prst="round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Templates</a:t>
            </a:r>
          </a:p>
        </p:txBody>
      </p:sp>
      <p:sp>
        <p:nvSpPr>
          <p:cNvPr id="37" name="Abgerundetes Rechteck 36"/>
          <p:cNvSpPr/>
          <p:nvPr/>
        </p:nvSpPr>
        <p:spPr>
          <a:xfrm>
            <a:off x="5889104" y="4869160"/>
            <a:ext cx="2232248" cy="14401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Code</a:t>
            </a:r>
          </a:p>
        </p:txBody>
      </p:sp>
      <p:sp>
        <p:nvSpPr>
          <p:cNvPr id="38" name="Ellipse 37"/>
          <p:cNvSpPr/>
          <p:nvPr/>
        </p:nvSpPr>
        <p:spPr>
          <a:xfrm>
            <a:off x="3203036" y="3706146"/>
            <a:ext cx="2620752" cy="86409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/>
              <a:t>Generator</a:t>
            </a:r>
          </a:p>
        </p:txBody>
      </p:sp>
      <p:cxnSp>
        <p:nvCxnSpPr>
          <p:cNvPr id="39" name="Gerade Verbindung mit Pfeil 38"/>
          <p:cNvCxnSpPr>
            <a:stCxn id="35" idx="0"/>
            <a:endCxn id="34" idx="2"/>
          </p:cNvCxnSpPr>
          <p:nvPr/>
        </p:nvCxnSpPr>
        <p:spPr>
          <a:xfrm rot="5400000" flipH="1" flipV="1">
            <a:off x="1316596" y="4149080"/>
            <a:ext cx="144016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6" idx="1"/>
            <a:endCxn id="34" idx="3"/>
          </p:cNvCxnSpPr>
          <p:nvPr/>
        </p:nvCxnSpPr>
        <p:spPr>
          <a:xfrm rot="10800000">
            <a:off x="3152800" y="270892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37" idx="1"/>
            <a:endCxn id="35" idx="3"/>
          </p:cNvCxnSpPr>
          <p:nvPr/>
        </p:nvCxnSpPr>
        <p:spPr>
          <a:xfrm rot="10800000">
            <a:off x="3152800" y="5589240"/>
            <a:ext cx="27363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endCxn id="38" idx="1"/>
          </p:cNvCxnSpPr>
          <p:nvPr/>
        </p:nvCxnSpPr>
        <p:spPr>
          <a:xfrm>
            <a:off x="3080792" y="3356992"/>
            <a:ext cx="506045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endCxn id="38" idx="7"/>
          </p:cNvCxnSpPr>
          <p:nvPr/>
        </p:nvCxnSpPr>
        <p:spPr>
          <a:xfrm rot="10800000" flipV="1">
            <a:off x="5439988" y="3356992"/>
            <a:ext cx="593133" cy="4756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endCxn id="38" idx="3"/>
          </p:cNvCxnSpPr>
          <p:nvPr/>
        </p:nvCxnSpPr>
        <p:spPr>
          <a:xfrm flipV="1">
            <a:off x="3080792" y="4443698"/>
            <a:ext cx="506045" cy="4974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8" idx="5"/>
          </p:cNvCxnSpPr>
          <p:nvPr/>
        </p:nvCxnSpPr>
        <p:spPr>
          <a:xfrm rot="16200000" flipH="1">
            <a:off x="5487818" y="4395866"/>
            <a:ext cx="497470" cy="5931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4034474" y="2276872"/>
            <a:ext cx="96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folgen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1181280" y="3903439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3224808" y="3148203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4880992" y="315185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3377208" y="462351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4665946" y="4620478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4150026" y="5589240"/>
            <a:ext cx="74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1">
                    <a:lumMod val="75000"/>
                  </a:schemeClr>
                </a:solidFill>
              </a:rPr>
              <a:t>folgt</a:t>
            </a:r>
          </a:p>
        </p:txBody>
      </p:sp>
    </p:spTree>
    <p:extLst>
      <p:ext uri="{BB962C8B-B14F-4D97-AF65-F5344CB8AC3E}">
        <p14:creationId xmlns:p14="http://schemas.microsoft.com/office/powerpoint/2010/main" val="2895201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endParaRPr lang="de-CH" sz="4000" dirty="0"/>
          </a:p>
        </p:txBody>
      </p:sp>
      <p:sp>
        <p:nvSpPr>
          <p:cNvPr id="4" name="Rechteck 3"/>
          <p:cNvSpPr/>
          <p:nvPr/>
        </p:nvSpPr>
        <p:spPr>
          <a:xfrm>
            <a:off x="1784648" y="2276872"/>
            <a:ext cx="6336704" cy="144016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400" dirty="0">
                <a:solidFill>
                  <a:schemeClr val="accent1">
                    <a:lumMod val="50000"/>
                  </a:schemeClr>
                </a:solidFill>
              </a:rPr>
              <a:t>Actifsource ist ein Werkzeug für den Bau</a:t>
            </a:r>
          </a:p>
          <a:p>
            <a:pPr algn="ctr"/>
            <a:r>
              <a:rPr lang="de-CH" sz="2400" b="1" dirty="0">
                <a:solidFill>
                  <a:schemeClr val="accent1">
                    <a:lumMod val="50000"/>
                  </a:schemeClr>
                </a:solidFill>
              </a:rPr>
              <a:t>Kundenspezifischer </a:t>
            </a:r>
          </a:p>
          <a:p>
            <a:pPr algn="ctr"/>
            <a:r>
              <a:rPr lang="de-CH" sz="2400" b="1" dirty="0">
                <a:solidFill>
                  <a:schemeClr val="accent1">
                    <a:lumMod val="50000"/>
                  </a:schemeClr>
                </a:solidFill>
              </a:rPr>
              <a:t>Software-Entwicklungswerkzeuge</a:t>
            </a:r>
          </a:p>
        </p:txBody>
      </p:sp>
    </p:spTree>
    <p:extLst>
      <p:ext uri="{BB962C8B-B14F-4D97-AF65-F5344CB8AC3E}">
        <p14:creationId xmlns:p14="http://schemas.microsoft.com/office/powerpoint/2010/main" val="22935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ist Architektur?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2214546" y="1928802"/>
            <a:ext cx="5000660" cy="3214710"/>
          </a:xfrm>
          <a:prstGeom prst="wedgeRoundRectCallout">
            <a:avLst>
              <a:gd name="adj1" fmla="val 20745"/>
              <a:gd name="adj2" fmla="val 7375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solidFill>
                  <a:schemeClr val="tx2">
                    <a:lumMod val="75000"/>
                  </a:schemeClr>
                </a:solidFill>
              </a:rPr>
              <a:t>Die Software-Architektur ist eine Vorschrift zum effizienten und effektiven </a:t>
            </a:r>
            <a:r>
              <a:rPr lang="de-CH" sz="2400" b="1" dirty="0">
                <a:solidFill>
                  <a:schemeClr val="tx2">
                    <a:lumMod val="75000"/>
                  </a:schemeClr>
                </a:solidFill>
              </a:rPr>
              <a:t>Erstellen, Verstehen und Erweitern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</a:rPr>
              <a:t> eines Software-systems mittels </a:t>
            </a:r>
            <a:r>
              <a:rPr lang="de-CH" sz="2400" b="1" dirty="0">
                <a:solidFill>
                  <a:schemeClr val="tx2">
                    <a:lumMod val="75000"/>
                  </a:schemeClr>
                </a:solidFill>
              </a:rPr>
              <a:t>Komponenten und deren Beziehungen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</a:rPr>
              <a:t> untereinander.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</a:rPr>
            </a:br>
            <a:endParaRPr lang="de-DE" sz="700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Actifsource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508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7988" y="2852936"/>
            <a:ext cx="8992394" cy="3024336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de-CH" sz="6000" b="1" dirty="0" err="1"/>
              <a:t>Ac</a:t>
            </a:r>
            <a:r>
              <a:rPr lang="de-CH" sz="6200" b="1" dirty="0" err="1"/>
              <a:t>tifs</a:t>
            </a:r>
            <a:r>
              <a:rPr lang="de-CH" sz="6000" b="1" dirty="0" err="1"/>
              <a:t>ource</a:t>
            </a:r>
            <a:r>
              <a:rPr lang="de-CH" sz="6000" b="1" dirty="0"/>
              <a:t> Übungen</a:t>
            </a:r>
          </a:p>
          <a:p>
            <a:pPr algn="ctr"/>
            <a:r>
              <a:rPr lang="de-CH" sz="5500" dirty="0">
                <a:hlinkClick r:id="rId2"/>
              </a:rPr>
              <a:t>https://github.com/actifsource</a:t>
            </a:r>
            <a:endParaRPr lang="de-CH" sz="5500" dirty="0"/>
          </a:p>
          <a:p>
            <a:pPr algn="ctr"/>
            <a:endParaRPr lang="de-CH" sz="2900" dirty="0"/>
          </a:p>
          <a:p>
            <a:pPr algn="ctr"/>
            <a:endParaRPr lang="de-CH" sz="6200" b="1" dirty="0"/>
          </a:p>
          <a:p>
            <a:pPr algn="ctr"/>
            <a:r>
              <a:rPr lang="de-CH" sz="6200" b="1" dirty="0"/>
              <a:t>Tutorial: Simple Service</a:t>
            </a:r>
          </a:p>
          <a:p>
            <a:pPr algn="ctr"/>
            <a:endParaRPr lang="de-CH" sz="2900" dirty="0"/>
          </a:p>
          <a:p>
            <a:pPr algn="ctr"/>
            <a:r>
              <a:rPr lang="de-CH" sz="5500" dirty="0">
                <a:hlinkClick r:id="rId3"/>
              </a:rPr>
              <a:t>https://www.actifsource.com/documentation/manual/tutorials/10_community/20_simple-service</a:t>
            </a:r>
            <a:endParaRPr lang="de-CH" sz="5500" dirty="0"/>
          </a:p>
          <a:p>
            <a:pPr algn="ctr"/>
            <a:endParaRPr lang="de-CH" sz="2900" dirty="0"/>
          </a:p>
          <a:p>
            <a:pPr algn="ctr"/>
            <a:endParaRPr lang="de-CH" sz="2900" dirty="0"/>
          </a:p>
        </p:txBody>
      </p:sp>
    </p:spTree>
    <p:extLst>
      <p:ext uri="{BB962C8B-B14F-4D97-AF65-F5344CB8AC3E}">
        <p14:creationId xmlns:p14="http://schemas.microsoft.com/office/powerpoint/2010/main" val="1220905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Kundenprojekte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de-CH" sz="2400" dirty="0"/>
              <a:t>MAN Diesel &amp; Turbo, Zürich</a:t>
            </a:r>
          </a:p>
          <a:p>
            <a:pPr lvl="1"/>
            <a:r>
              <a:rPr lang="de-CH" sz="2400" dirty="0"/>
              <a:t>SSI Schäfer, </a:t>
            </a:r>
            <a:r>
              <a:rPr lang="de-CH" sz="2400" dirty="0" err="1"/>
              <a:t>Neunkirch</a:t>
            </a:r>
            <a:endParaRPr lang="de-CH" sz="2400" dirty="0"/>
          </a:p>
          <a:p>
            <a:pPr lvl="1"/>
            <a:r>
              <a:rPr lang="de-CH" sz="2400" dirty="0"/>
              <a:t>Siemens BT, Zug</a:t>
            </a:r>
          </a:p>
          <a:p>
            <a:pPr lvl="1"/>
            <a:r>
              <a:rPr lang="de-CH" sz="2400" dirty="0" err="1"/>
              <a:t>Netstal</a:t>
            </a:r>
            <a:r>
              <a:rPr lang="de-CH" sz="2400" dirty="0"/>
              <a:t>-Maschinen AG, </a:t>
            </a:r>
            <a:r>
              <a:rPr lang="de-CH" sz="2400" dirty="0" err="1"/>
              <a:t>Näfels-Mollis</a:t>
            </a:r>
            <a:endParaRPr lang="de-CH" sz="2400" dirty="0"/>
          </a:p>
          <a:p>
            <a:pPr lvl="1"/>
            <a:r>
              <a:rPr lang="de-CH" sz="2400" dirty="0"/>
              <a:t>Trumpf Laser </a:t>
            </a:r>
            <a:r>
              <a:rPr lang="de-CH" sz="2400" dirty="0" err="1"/>
              <a:t>Marking</a:t>
            </a:r>
            <a:r>
              <a:rPr lang="de-CH" sz="2400" dirty="0"/>
              <a:t> Systems AG, </a:t>
            </a:r>
            <a:r>
              <a:rPr lang="de-CH" sz="2400" dirty="0" err="1"/>
              <a:t>Grüsch</a:t>
            </a:r>
            <a:endParaRPr lang="de-CH" sz="2400" dirty="0"/>
          </a:p>
          <a:p>
            <a:pPr lvl="1"/>
            <a:r>
              <a:rPr lang="de-CH" sz="2400" dirty="0" err="1"/>
              <a:t>Hunkeler</a:t>
            </a:r>
            <a:r>
              <a:rPr lang="de-CH" sz="2400" dirty="0"/>
              <a:t> AG, </a:t>
            </a:r>
            <a:r>
              <a:rPr lang="de-CH" sz="2400" dirty="0" err="1"/>
              <a:t>Wikon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551769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/>
              <a:t>Diesel Test-Stand</a:t>
            </a:r>
          </a:p>
          <a:p>
            <a:pPr lvl="1"/>
            <a:r>
              <a:rPr lang="de-CH" sz="2400" dirty="0"/>
              <a:t>Modeling </a:t>
            </a:r>
            <a:r>
              <a:rPr lang="de-CH" sz="2400" dirty="0" err="1"/>
              <a:t>Function</a:t>
            </a:r>
            <a:r>
              <a:rPr lang="de-CH" sz="2400" dirty="0"/>
              <a:t> Blocks</a:t>
            </a:r>
          </a:p>
          <a:p>
            <a:r>
              <a:rPr lang="de-CH" sz="2400" dirty="0" err="1"/>
              <a:t>Concept</a:t>
            </a:r>
            <a:endParaRPr lang="de-CH" sz="2400" dirty="0"/>
          </a:p>
        </p:txBody>
      </p:sp>
      <p:pic>
        <p:nvPicPr>
          <p:cNvPr id="4098" name="Picture 2" descr="http://www.image-agentur-brogli.ch/referenzen/Logo_MAN_MDT2_neg_back%20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3" y="260648"/>
            <a:ext cx="2579688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974558" y="3132584"/>
            <a:ext cx="2036770" cy="101649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FunctionBlock</a:t>
            </a:r>
            <a:endParaRPr lang="en-US" sz="1600" dirty="0"/>
          </a:p>
        </p:txBody>
      </p:sp>
      <p:sp>
        <p:nvSpPr>
          <p:cNvPr id="6" name="Rechteck 5"/>
          <p:cNvSpPr/>
          <p:nvPr/>
        </p:nvSpPr>
        <p:spPr>
          <a:xfrm>
            <a:off x="3548843" y="3132585"/>
            <a:ext cx="1898672" cy="35368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Input</a:t>
            </a:r>
          </a:p>
          <a:p>
            <a:pPr algn="ctr"/>
            <a:endParaRPr lang="en-US" sz="1600" dirty="0"/>
          </a:p>
        </p:txBody>
      </p:sp>
      <p:cxnSp>
        <p:nvCxnSpPr>
          <p:cNvPr id="7" name="Gerade Verbindung 6"/>
          <p:cNvCxnSpPr>
            <a:endCxn id="6" idx="1"/>
          </p:cNvCxnSpPr>
          <p:nvPr/>
        </p:nvCxnSpPr>
        <p:spPr>
          <a:xfrm>
            <a:off x="3011328" y="3309429"/>
            <a:ext cx="537515" cy="0"/>
          </a:xfrm>
          <a:prstGeom prst="line">
            <a:avLst/>
          </a:prstGeom>
          <a:ln>
            <a:headEnd type="diamond" w="lg" len="lg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hteck 20"/>
          <p:cNvSpPr/>
          <p:nvPr/>
        </p:nvSpPr>
        <p:spPr>
          <a:xfrm>
            <a:off x="3548843" y="3772400"/>
            <a:ext cx="1898672" cy="35368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Output</a:t>
            </a:r>
          </a:p>
          <a:p>
            <a:pPr algn="ctr"/>
            <a:endParaRPr lang="en-US" sz="1600" dirty="0"/>
          </a:p>
        </p:txBody>
      </p:sp>
      <p:cxnSp>
        <p:nvCxnSpPr>
          <p:cNvPr id="25" name="Gerade Verbindung mit Pfeil 24"/>
          <p:cNvCxnSpPr>
            <a:endCxn id="21" idx="1"/>
          </p:cNvCxnSpPr>
          <p:nvPr/>
        </p:nvCxnSpPr>
        <p:spPr>
          <a:xfrm>
            <a:off x="3011328" y="3949244"/>
            <a:ext cx="537515" cy="1"/>
          </a:xfrm>
          <a:prstGeom prst="straightConnector1">
            <a:avLst/>
          </a:prstGeom>
          <a:ln>
            <a:headEnd type="diamond" w="lg" len="lg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6351123" y="3458279"/>
            <a:ext cx="1342109" cy="35368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Connection</a:t>
            </a:r>
          </a:p>
        </p:txBody>
      </p:sp>
      <p:cxnSp>
        <p:nvCxnSpPr>
          <p:cNvPr id="34" name="Gewinkelte Verbindung 33"/>
          <p:cNvCxnSpPr>
            <a:stCxn id="6" idx="3"/>
            <a:endCxn id="33" idx="0"/>
          </p:cNvCxnSpPr>
          <p:nvPr/>
        </p:nvCxnSpPr>
        <p:spPr>
          <a:xfrm>
            <a:off x="5447515" y="3309430"/>
            <a:ext cx="1574663" cy="148849"/>
          </a:xfrm>
          <a:prstGeom prst="bentConnector2">
            <a:avLst/>
          </a:prstGeom>
          <a:ln>
            <a:headEnd type="diamond" w="lg" len="lg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winkelte Verbindung 35"/>
          <p:cNvCxnSpPr>
            <a:endCxn id="21" idx="3"/>
          </p:cNvCxnSpPr>
          <p:nvPr/>
        </p:nvCxnSpPr>
        <p:spPr>
          <a:xfrm rot="10800000" flipV="1">
            <a:off x="5447516" y="3820640"/>
            <a:ext cx="1588131" cy="128604"/>
          </a:xfrm>
          <a:prstGeom prst="bentConnector3">
            <a:avLst>
              <a:gd name="adj1" fmla="val -494"/>
            </a:avLst>
          </a:prstGeom>
          <a:ln>
            <a:headEnd type="diamond" w="lg" len="lg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Inhaltsplatzhalter 2"/>
          <p:cNvSpPr txBox="1">
            <a:spLocks/>
          </p:cNvSpPr>
          <p:nvPr/>
        </p:nvSpPr>
        <p:spPr>
          <a:xfrm>
            <a:off x="506506" y="4408512"/>
            <a:ext cx="8915400" cy="1900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Quantity Structure</a:t>
            </a:r>
          </a:p>
          <a:p>
            <a:pPr lvl="1"/>
            <a:r>
              <a:rPr lang="en-US" sz="2400" dirty="0"/>
              <a:t>50 Function Blocks</a:t>
            </a:r>
          </a:p>
          <a:p>
            <a:pPr lvl="1"/>
            <a:r>
              <a:rPr lang="en-US" sz="2400" dirty="0"/>
              <a:t>64 Input</a:t>
            </a:r>
          </a:p>
          <a:p>
            <a:pPr lvl="1"/>
            <a:r>
              <a:rPr lang="en-US" sz="2400" dirty="0"/>
              <a:t>64 Output</a:t>
            </a:r>
          </a:p>
        </p:txBody>
      </p:sp>
    </p:spTree>
    <p:extLst>
      <p:ext uri="{BB962C8B-B14F-4D97-AF65-F5344CB8AC3E}">
        <p14:creationId xmlns:p14="http://schemas.microsoft.com/office/powerpoint/2010/main" val="1253909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 err="1"/>
              <a:t>Generated</a:t>
            </a:r>
            <a:r>
              <a:rPr lang="de-CH" sz="2400" dirty="0"/>
              <a:t> </a:t>
            </a:r>
            <a:r>
              <a:rPr lang="de-CH" sz="2400" dirty="0" err="1"/>
              <a:t>Artifacts</a:t>
            </a:r>
            <a:endParaRPr lang="de-CH" sz="2400" dirty="0"/>
          </a:p>
          <a:p>
            <a:pPr lvl="1"/>
            <a:r>
              <a:rPr lang="de-CH" sz="2400" dirty="0"/>
              <a:t>Source Code (Siemens, Allen-Bradley)</a:t>
            </a:r>
          </a:p>
          <a:p>
            <a:pPr lvl="1"/>
            <a:r>
              <a:rPr lang="de-CH" sz="2400" dirty="0"/>
              <a:t>Variable </a:t>
            </a:r>
            <a:r>
              <a:rPr lang="de-CH" sz="2400" dirty="0" err="1"/>
              <a:t>Declarations</a:t>
            </a:r>
            <a:endParaRPr lang="de-CH" sz="2400" dirty="0"/>
          </a:p>
          <a:p>
            <a:pPr lvl="1"/>
            <a:r>
              <a:rPr lang="de-CH" sz="2400" dirty="0" err="1"/>
              <a:t>Documentation</a:t>
            </a:r>
            <a:endParaRPr lang="de-CH" sz="2400" dirty="0"/>
          </a:p>
          <a:p>
            <a:pPr lvl="1"/>
            <a:r>
              <a:rPr lang="de-CH" sz="2400" dirty="0"/>
              <a:t>Test Cases</a:t>
            </a:r>
          </a:p>
        </p:txBody>
      </p:sp>
      <p:pic>
        <p:nvPicPr>
          <p:cNvPr id="4098" name="Picture 2" descr="http://www.image-agentur-brogli.ch/referenzen/Logo_MAN_MDT2_neg_back%20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3" y="260648"/>
            <a:ext cx="2579688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708920"/>
            <a:ext cx="4695689" cy="269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4" y="3989582"/>
            <a:ext cx="3400446" cy="23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http://www.mandieselturbo.com/files/pictures/picsof2020/thumbnail/turbomachinery_train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59" y="260647"/>
            <a:ext cx="3850429" cy="107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3673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1756792"/>
          </a:xfrm>
        </p:spPr>
        <p:txBody>
          <a:bodyPr>
            <a:normAutofit/>
          </a:bodyPr>
          <a:lstStyle/>
          <a:p>
            <a:r>
              <a:rPr lang="en-US" sz="2400" dirty="0"/>
              <a:t>Injection Molding Machines</a:t>
            </a:r>
          </a:p>
          <a:p>
            <a:pPr lvl="1"/>
            <a:r>
              <a:rPr lang="en-US" sz="2400" dirty="0"/>
              <a:t>Modeling Mechanical Axis</a:t>
            </a:r>
          </a:p>
          <a:p>
            <a:r>
              <a:rPr lang="en-US" sz="2400" dirty="0"/>
              <a:t>Concept </a:t>
            </a:r>
          </a:p>
        </p:txBody>
      </p:sp>
      <p:sp>
        <p:nvSpPr>
          <p:cNvPr id="4" name="Rechteck 3"/>
          <p:cNvSpPr/>
          <p:nvPr/>
        </p:nvSpPr>
        <p:spPr>
          <a:xfrm>
            <a:off x="996097" y="3212976"/>
            <a:ext cx="1618360" cy="101649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Axis</a:t>
            </a:r>
          </a:p>
        </p:txBody>
      </p:sp>
      <p:sp>
        <p:nvSpPr>
          <p:cNvPr id="5" name="Rechteck 4"/>
          <p:cNvSpPr/>
          <p:nvPr/>
        </p:nvSpPr>
        <p:spPr>
          <a:xfrm>
            <a:off x="996097" y="3577208"/>
            <a:ext cx="1618358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sp>
        <p:nvSpPr>
          <p:cNvPr id="6" name="Rechteck 5"/>
          <p:cNvSpPr/>
          <p:nvPr/>
        </p:nvSpPr>
        <p:spPr>
          <a:xfrm>
            <a:off x="3180335" y="3212976"/>
            <a:ext cx="1508631" cy="101649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Command</a:t>
            </a:r>
          </a:p>
        </p:txBody>
      </p:sp>
      <p:sp>
        <p:nvSpPr>
          <p:cNvPr id="7" name="Rechteck 6"/>
          <p:cNvSpPr/>
          <p:nvPr/>
        </p:nvSpPr>
        <p:spPr>
          <a:xfrm>
            <a:off x="3180335" y="3577208"/>
            <a:ext cx="1508632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cxnSp>
        <p:nvCxnSpPr>
          <p:cNvPr id="8" name="Gerade Verbindung 7"/>
          <p:cNvCxnSpPr>
            <a:endCxn id="6" idx="1"/>
          </p:cNvCxnSpPr>
          <p:nvPr/>
        </p:nvCxnSpPr>
        <p:spPr>
          <a:xfrm flipV="1">
            <a:off x="2712286" y="3721225"/>
            <a:ext cx="468050" cy="1"/>
          </a:xfrm>
          <a:prstGeom prst="line">
            <a:avLst/>
          </a:prstGeom>
          <a:ln>
            <a:headEnd type="diamond" w="lg" len="lg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5338115" y="3577208"/>
            <a:ext cx="1508632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cxnSp>
        <p:nvCxnSpPr>
          <p:cNvPr id="10" name="Gerade Verbindung 9"/>
          <p:cNvCxnSpPr>
            <a:endCxn id="12" idx="1"/>
          </p:cNvCxnSpPr>
          <p:nvPr/>
        </p:nvCxnSpPr>
        <p:spPr>
          <a:xfrm flipV="1">
            <a:off x="4760757" y="3721225"/>
            <a:ext cx="577359" cy="1"/>
          </a:xfrm>
          <a:prstGeom prst="line">
            <a:avLst/>
          </a:prstGeom>
          <a:ln>
            <a:headEnd type="diamond" w="lg" len="lg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winkelte Verbindung 10"/>
          <p:cNvCxnSpPr/>
          <p:nvPr/>
        </p:nvCxnSpPr>
        <p:spPr>
          <a:xfrm>
            <a:off x="6846747" y="3721225"/>
            <a:ext cx="702079" cy="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5338115" y="3212976"/>
            <a:ext cx="1508631" cy="101649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Argument</a:t>
            </a:r>
          </a:p>
        </p:txBody>
      </p:sp>
      <p:sp>
        <p:nvSpPr>
          <p:cNvPr id="13" name="Rechteck 12"/>
          <p:cNvSpPr/>
          <p:nvPr/>
        </p:nvSpPr>
        <p:spPr>
          <a:xfrm>
            <a:off x="5338114" y="3578349"/>
            <a:ext cx="1508632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sp>
        <p:nvSpPr>
          <p:cNvPr id="17" name="Rechteck 16"/>
          <p:cNvSpPr/>
          <p:nvPr/>
        </p:nvSpPr>
        <p:spPr>
          <a:xfrm>
            <a:off x="7548824" y="3577208"/>
            <a:ext cx="1508632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sp>
        <p:nvSpPr>
          <p:cNvPr id="18" name="Rechteck 17"/>
          <p:cNvSpPr/>
          <p:nvPr/>
        </p:nvSpPr>
        <p:spPr>
          <a:xfrm>
            <a:off x="7548825" y="3212976"/>
            <a:ext cx="1508631" cy="101649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Type</a:t>
            </a:r>
          </a:p>
        </p:txBody>
      </p:sp>
      <p:sp>
        <p:nvSpPr>
          <p:cNvPr id="19" name="Rechteck 18"/>
          <p:cNvSpPr/>
          <p:nvPr/>
        </p:nvSpPr>
        <p:spPr>
          <a:xfrm>
            <a:off x="7548823" y="3578349"/>
            <a:ext cx="1508632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pic>
        <p:nvPicPr>
          <p:cNvPr id="2054" name="Picture 6" descr="http://www.netst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19" y="332656"/>
            <a:ext cx="42926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haltsplatzhalter 2"/>
          <p:cNvSpPr txBox="1">
            <a:spLocks/>
          </p:cNvSpPr>
          <p:nvPr/>
        </p:nvSpPr>
        <p:spPr>
          <a:xfrm>
            <a:off x="506506" y="4509120"/>
            <a:ext cx="8915400" cy="1756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Quantity Structure</a:t>
            </a:r>
          </a:p>
          <a:p>
            <a:pPr lvl="1"/>
            <a:r>
              <a:rPr lang="en-US" sz="2600" dirty="0"/>
              <a:t>30 Axis with up to</a:t>
            </a:r>
          </a:p>
          <a:p>
            <a:pPr lvl="1"/>
            <a:r>
              <a:rPr lang="en-US" sz="2600" dirty="0"/>
              <a:t>50 Commands with up to</a:t>
            </a:r>
          </a:p>
          <a:p>
            <a:pPr lvl="1"/>
            <a:r>
              <a:rPr lang="en-US" sz="2600" dirty="0"/>
              <a:t>80 Arguments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18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etstal.com/typo3temp/pics/product_SynErgy_a9674329ab_01_e5aea95a0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62" y="-743"/>
            <a:ext cx="3925237" cy="27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Generated Artifacts</a:t>
            </a:r>
          </a:p>
          <a:p>
            <a:pPr lvl="1"/>
            <a:r>
              <a:rPr lang="en-US" sz="2400" dirty="0"/>
              <a:t>Source Code for GUI (Java)</a:t>
            </a:r>
          </a:p>
          <a:p>
            <a:pPr lvl="1"/>
            <a:r>
              <a:rPr lang="en-US" sz="2400" dirty="0"/>
              <a:t>Source Code for Embedded Controller (C++)</a:t>
            </a:r>
          </a:p>
          <a:p>
            <a:pPr lvl="1"/>
            <a:r>
              <a:rPr lang="en-US" sz="2400" dirty="0"/>
              <a:t>Documentation</a:t>
            </a:r>
          </a:p>
          <a:p>
            <a:pPr lvl="1"/>
            <a:r>
              <a:rPr lang="en-US" sz="2400" dirty="0"/>
              <a:t>Simulation</a:t>
            </a:r>
          </a:p>
          <a:p>
            <a:endParaRPr lang="en-US" dirty="0"/>
          </a:p>
        </p:txBody>
      </p:sp>
      <p:pic>
        <p:nvPicPr>
          <p:cNvPr id="4" name="Picture 6" descr="http://www.netstal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19" y="332656"/>
            <a:ext cx="42926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19" y="3891555"/>
            <a:ext cx="4771374" cy="2461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2" y="4365104"/>
            <a:ext cx="2964329" cy="2052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67" y="5877272"/>
            <a:ext cx="4834142" cy="7696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2526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5940152" y="2564904"/>
            <a:ext cx="885056" cy="288032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Cmd1</a:t>
            </a:r>
          </a:p>
        </p:txBody>
      </p:sp>
      <p:sp>
        <p:nvSpPr>
          <p:cNvPr id="7" name="Rechteck 6"/>
          <p:cNvSpPr/>
          <p:nvPr/>
        </p:nvSpPr>
        <p:spPr>
          <a:xfrm>
            <a:off x="5940152" y="2996952"/>
            <a:ext cx="885056" cy="288032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Cmd2</a:t>
            </a:r>
          </a:p>
        </p:txBody>
      </p:sp>
      <p:sp>
        <p:nvSpPr>
          <p:cNvPr id="8" name="Rechteck 7"/>
          <p:cNvSpPr/>
          <p:nvPr/>
        </p:nvSpPr>
        <p:spPr>
          <a:xfrm>
            <a:off x="3419872" y="2060848"/>
            <a:ext cx="2520280" cy="1656184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de-CH" dirty="0"/>
              <a:t>CmpImpl1</a:t>
            </a:r>
          </a:p>
        </p:txBody>
      </p:sp>
      <p:sp>
        <p:nvSpPr>
          <p:cNvPr id="9" name="Ellipse 8"/>
          <p:cNvSpPr/>
          <p:nvPr/>
        </p:nvSpPr>
        <p:spPr>
          <a:xfrm>
            <a:off x="4160912" y="2564904"/>
            <a:ext cx="1022121" cy="648072"/>
          </a:xfrm>
          <a:prstGeom prst="ellipse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Stm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3563888" y="3501008"/>
            <a:ext cx="288032" cy="216024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</a:t>
            </a:r>
          </a:p>
        </p:txBody>
      </p:sp>
      <p:sp>
        <p:nvSpPr>
          <p:cNvPr id="11" name="Rechteck 10"/>
          <p:cNvSpPr/>
          <p:nvPr/>
        </p:nvSpPr>
        <p:spPr>
          <a:xfrm>
            <a:off x="4211960" y="3501008"/>
            <a:ext cx="288032" cy="216024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</a:t>
            </a:r>
          </a:p>
        </p:txBody>
      </p:sp>
      <p:sp>
        <p:nvSpPr>
          <p:cNvPr id="12" name="Rechteck 11"/>
          <p:cNvSpPr/>
          <p:nvPr/>
        </p:nvSpPr>
        <p:spPr>
          <a:xfrm>
            <a:off x="4860032" y="3501008"/>
            <a:ext cx="288032" cy="216024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</a:t>
            </a:r>
          </a:p>
        </p:txBody>
      </p:sp>
      <p:sp>
        <p:nvSpPr>
          <p:cNvPr id="13" name="Rechteck 12"/>
          <p:cNvSpPr/>
          <p:nvPr/>
        </p:nvSpPr>
        <p:spPr>
          <a:xfrm>
            <a:off x="5508104" y="3501008"/>
            <a:ext cx="288032" cy="216024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</a:t>
            </a:r>
          </a:p>
        </p:txBody>
      </p:sp>
      <p:sp>
        <p:nvSpPr>
          <p:cNvPr id="14" name="Rechteck 13"/>
          <p:cNvSpPr/>
          <p:nvPr/>
        </p:nvSpPr>
        <p:spPr>
          <a:xfrm>
            <a:off x="1043608" y="4725144"/>
            <a:ext cx="2520280" cy="1656184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CH" dirty="0">
                <a:solidFill>
                  <a:schemeClr val="lt1"/>
                </a:solidFill>
              </a:rPr>
              <a:t>CmpIIntf2</a:t>
            </a:r>
          </a:p>
        </p:txBody>
      </p:sp>
      <p:sp>
        <p:nvSpPr>
          <p:cNvPr id="15" name="Rechteck 14"/>
          <p:cNvSpPr/>
          <p:nvPr/>
        </p:nvSpPr>
        <p:spPr>
          <a:xfrm>
            <a:off x="1259632" y="4509120"/>
            <a:ext cx="669032" cy="216024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Sig</a:t>
            </a:r>
            <a:endParaRPr lang="de-CH" dirty="0">
              <a:solidFill>
                <a:schemeClr val="lt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051720" y="4491117"/>
            <a:ext cx="669032" cy="234027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Sig</a:t>
            </a:r>
            <a:endParaRPr lang="de-CH" dirty="0">
              <a:solidFill>
                <a:schemeClr val="lt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843808" y="4491117"/>
            <a:ext cx="669032" cy="234027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Sig</a:t>
            </a:r>
            <a:endParaRPr lang="de-CH" dirty="0">
              <a:solidFill>
                <a:schemeClr val="lt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436096" y="4725144"/>
            <a:ext cx="2520280" cy="1656184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CH" dirty="0"/>
              <a:t>CmpIntf3</a:t>
            </a:r>
          </a:p>
        </p:txBody>
      </p:sp>
      <p:sp>
        <p:nvSpPr>
          <p:cNvPr id="19" name="Rechteck 18"/>
          <p:cNvSpPr/>
          <p:nvPr/>
        </p:nvSpPr>
        <p:spPr>
          <a:xfrm>
            <a:off x="5652120" y="4509120"/>
            <a:ext cx="597024" cy="216024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Sig</a:t>
            </a:r>
            <a:endParaRPr lang="de-CH" dirty="0">
              <a:solidFill>
                <a:schemeClr val="lt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444208" y="4509120"/>
            <a:ext cx="669032" cy="216024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Sig</a:t>
            </a:r>
            <a:endParaRPr lang="de-CH" dirty="0">
              <a:solidFill>
                <a:schemeClr val="lt1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236296" y="4509120"/>
            <a:ext cx="597024" cy="216024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Sig</a:t>
            </a:r>
            <a:endParaRPr lang="de-CH" dirty="0">
              <a:solidFill>
                <a:schemeClr val="lt1"/>
              </a:solidFill>
            </a:endParaRPr>
          </a:p>
        </p:txBody>
      </p:sp>
      <p:cxnSp>
        <p:nvCxnSpPr>
          <p:cNvPr id="22" name="Gerade Verbindung mit Pfeil 21"/>
          <p:cNvCxnSpPr>
            <a:stCxn id="37" idx="1"/>
            <a:endCxn id="9" idx="6"/>
          </p:cNvCxnSpPr>
          <p:nvPr/>
        </p:nvCxnSpPr>
        <p:spPr>
          <a:xfrm flipH="1">
            <a:off x="5183033" y="2708920"/>
            <a:ext cx="469087" cy="18002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23" name="Gerade Verbindung mit Pfeil 22"/>
          <p:cNvCxnSpPr>
            <a:stCxn id="38" idx="1"/>
            <a:endCxn id="9" idx="6"/>
          </p:cNvCxnSpPr>
          <p:nvPr/>
        </p:nvCxnSpPr>
        <p:spPr>
          <a:xfrm flipH="1" flipV="1">
            <a:off x="5183033" y="2888940"/>
            <a:ext cx="469087" cy="252028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24" name="Gerade Verbindung mit Pfeil 23"/>
          <p:cNvCxnSpPr>
            <a:stCxn id="11" idx="0"/>
            <a:endCxn id="9" idx="4"/>
          </p:cNvCxnSpPr>
          <p:nvPr/>
        </p:nvCxnSpPr>
        <p:spPr>
          <a:xfrm flipV="1">
            <a:off x="4355976" y="3212976"/>
            <a:ext cx="315997" cy="288032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25" name="Gerade Verbindung mit Pfeil 24"/>
          <p:cNvCxnSpPr>
            <a:stCxn id="10" idx="0"/>
            <a:endCxn id="9" idx="3"/>
          </p:cNvCxnSpPr>
          <p:nvPr/>
        </p:nvCxnSpPr>
        <p:spPr>
          <a:xfrm flipV="1">
            <a:off x="3707904" y="3118068"/>
            <a:ext cx="602694" cy="38294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26" name="Gerade Verbindung mit Pfeil 25"/>
          <p:cNvCxnSpPr>
            <a:stCxn id="12" idx="0"/>
            <a:endCxn id="9" idx="4"/>
          </p:cNvCxnSpPr>
          <p:nvPr/>
        </p:nvCxnSpPr>
        <p:spPr>
          <a:xfrm flipH="1" flipV="1">
            <a:off x="4671973" y="3212976"/>
            <a:ext cx="332075" cy="288032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27" name="Gerade Verbindung mit Pfeil 26"/>
          <p:cNvCxnSpPr>
            <a:stCxn id="13" idx="0"/>
            <a:endCxn id="9" idx="5"/>
          </p:cNvCxnSpPr>
          <p:nvPr/>
        </p:nvCxnSpPr>
        <p:spPr>
          <a:xfrm flipH="1" flipV="1">
            <a:off x="5033347" y="3118068"/>
            <a:ext cx="618773" cy="38294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sp>
        <p:nvSpPr>
          <p:cNvPr id="28" name="Rechteck 27"/>
          <p:cNvSpPr/>
          <p:nvPr/>
        </p:nvSpPr>
        <p:spPr>
          <a:xfrm>
            <a:off x="3635896" y="1844824"/>
            <a:ext cx="576064" cy="216024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Sig</a:t>
            </a:r>
            <a:endParaRPr lang="de-CH" dirty="0"/>
          </a:p>
        </p:txBody>
      </p:sp>
      <p:sp>
        <p:nvSpPr>
          <p:cNvPr id="29" name="Rechteck 28"/>
          <p:cNvSpPr/>
          <p:nvPr/>
        </p:nvSpPr>
        <p:spPr>
          <a:xfrm>
            <a:off x="4427984" y="1844824"/>
            <a:ext cx="576064" cy="216024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Sig</a:t>
            </a:r>
            <a:endParaRPr lang="de-CH" dirty="0"/>
          </a:p>
        </p:txBody>
      </p:sp>
      <p:sp>
        <p:nvSpPr>
          <p:cNvPr id="30" name="Rechteck 29"/>
          <p:cNvSpPr/>
          <p:nvPr/>
        </p:nvSpPr>
        <p:spPr>
          <a:xfrm>
            <a:off x="5220072" y="1844824"/>
            <a:ext cx="576064" cy="216024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Sig</a:t>
            </a:r>
            <a:endParaRPr lang="de-CH" dirty="0"/>
          </a:p>
        </p:txBody>
      </p:sp>
      <p:sp>
        <p:nvSpPr>
          <p:cNvPr id="31" name="Rechteck 30"/>
          <p:cNvSpPr/>
          <p:nvPr/>
        </p:nvSpPr>
        <p:spPr>
          <a:xfrm>
            <a:off x="5220072" y="2060848"/>
            <a:ext cx="576064" cy="216024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</a:t>
            </a:r>
          </a:p>
        </p:txBody>
      </p:sp>
      <p:sp>
        <p:nvSpPr>
          <p:cNvPr id="32" name="Rechteck 31"/>
          <p:cNvSpPr/>
          <p:nvPr/>
        </p:nvSpPr>
        <p:spPr>
          <a:xfrm>
            <a:off x="4427984" y="2060848"/>
            <a:ext cx="576064" cy="216024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</a:t>
            </a:r>
          </a:p>
        </p:txBody>
      </p:sp>
      <p:sp>
        <p:nvSpPr>
          <p:cNvPr id="33" name="Rechteck 32"/>
          <p:cNvSpPr/>
          <p:nvPr/>
        </p:nvSpPr>
        <p:spPr>
          <a:xfrm>
            <a:off x="3635896" y="2060848"/>
            <a:ext cx="576064" cy="216024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</a:t>
            </a:r>
          </a:p>
        </p:txBody>
      </p:sp>
      <p:cxnSp>
        <p:nvCxnSpPr>
          <p:cNvPr id="34" name="Gerade Verbindung mit Pfeil 33"/>
          <p:cNvCxnSpPr>
            <a:stCxn id="9" idx="7"/>
            <a:endCxn id="31" idx="2"/>
          </p:cNvCxnSpPr>
          <p:nvPr/>
        </p:nvCxnSpPr>
        <p:spPr>
          <a:xfrm flipV="1">
            <a:off x="5033347" y="2276872"/>
            <a:ext cx="474757" cy="38294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35" name="Gerade Verbindung mit Pfeil 34"/>
          <p:cNvCxnSpPr>
            <a:stCxn id="9" idx="0"/>
            <a:endCxn id="32" idx="2"/>
          </p:cNvCxnSpPr>
          <p:nvPr/>
        </p:nvCxnSpPr>
        <p:spPr>
          <a:xfrm flipV="1">
            <a:off x="4671973" y="2276872"/>
            <a:ext cx="44043" cy="288032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36" name="Gerade Verbindung mit Pfeil 35"/>
          <p:cNvCxnSpPr>
            <a:stCxn id="9" idx="1"/>
            <a:endCxn id="33" idx="2"/>
          </p:cNvCxnSpPr>
          <p:nvPr/>
        </p:nvCxnSpPr>
        <p:spPr>
          <a:xfrm flipH="1" flipV="1">
            <a:off x="3923928" y="2276872"/>
            <a:ext cx="386670" cy="38294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sp>
        <p:nvSpPr>
          <p:cNvPr id="37" name="Rechteck 36"/>
          <p:cNvSpPr/>
          <p:nvPr/>
        </p:nvSpPr>
        <p:spPr>
          <a:xfrm>
            <a:off x="5652120" y="2564904"/>
            <a:ext cx="288032" cy="288032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A</a:t>
            </a:r>
          </a:p>
        </p:txBody>
      </p:sp>
      <p:sp>
        <p:nvSpPr>
          <p:cNvPr id="38" name="Rechteck 37"/>
          <p:cNvSpPr/>
          <p:nvPr/>
        </p:nvSpPr>
        <p:spPr>
          <a:xfrm>
            <a:off x="5652120" y="2996952"/>
            <a:ext cx="288032" cy="288032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A</a:t>
            </a:r>
          </a:p>
        </p:txBody>
      </p:sp>
      <p:sp>
        <p:nvSpPr>
          <p:cNvPr id="39" name="Rechteck 38"/>
          <p:cNvSpPr/>
          <p:nvPr/>
        </p:nvSpPr>
        <p:spPr>
          <a:xfrm>
            <a:off x="3563888" y="5229200"/>
            <a:ext cx="864096" cy="288032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Cmd1</a:t>
            </a:r>
          </a:p>
        </p:txBody>
      </p:sp>
      <p:sp>
        <p:nvSpPr>
          <p:cNvPr id="40" name="Rechteck 39"/>
          <p:cNvSpPr/>
          <p:nvPr/>
        </p:nvSpPr>
        <p:spPr>
          <a:xfrm>
            <a:off x="3563888" y="5661248"/>
            <a:ext cx="864096" cy="288032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Cmd2</a:t>
            </a:r>
          </a:p>
        </p:txBody>
      </p:sp>
      <p:sp>
        <p:nvSpPr>
          <p:cNvPr id="41" name="Rechteck 40"/>
          <p:cNvSpPr/>
          <p:nvPr/>
        </p:nvSpPr>
        <p:spPr>
          <a:xfrm>
            <a:off x="7956376" y="5229200"/>
            <a:ext cx="885056" cy="288032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Cmd1</a:t>
            </a:r>
          </a:p>
        </p:txBody>
      </p:sp>
      <p:sp>
        <p:nvSpPr>
          <p:cNvPr id="42" name="Rechteck 41"/>
          <p:cNvSpPr/>
          <p:nvPr/>
        </p:nvSpPr>
        <p:spPr>
          <a:xfrm>
            <a:off x="7956376" y="5661248"/>
            <a:ext cx="885056" cy="288032"/>
          </a:xfrm>
          <a:prstGeom prst="rect">
            <a:avLst/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Cmd2</a:t>
            </a:r>
          </a:p>
        </p:txBody>
      </p:sp>
      <p:cxnSp>
        <p:nvCxnSpPr>
          <p:cNvPr id="43" name="Gerade Verbindung mit Pfeil 42"/>
          <p:cNvCxnSpPr>
            <a:stCxn id="15" idx="0"/>
            <a:endCxn id="10" idx="2"/>
          </p:cNvCxnSpPr>
          <p:nvPr/>
        </p:nvCxnSpPr>
        <p:spPr>
          <a:xfrm flipV="1">
            <a:off x="1594148" y="3717032"/>
            <a:ext cx="2113756" cy="79208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17" idx="0"/>
            <a:endCxn id="11" idx="2"/>
          </p:cNvCxnSpPr>
          <p:nvPr/>
        </p:nvCxnSpPr>
        <p:spPr>
          <a:xfrm flipV="1">
            <a:off x="3178324" y="3717032"/>
            <a:ext cx="1177652" cy="774085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19" idx="0"/>
            <a:endCxn id="12" idx="2"/>
          </p:cNvCxnSpPr>
          <p:nvPr/>
        </p:nvCxnSpPr>
        <p:spPr>
          <a:xfrm flipH="1" flipV="1">
            <a:off x="5004048" y="3717032"/>
            <a:ext cx="946584" cy="79208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20" idx="0"/>
            <a:endCxn id="13" idx="2"/>
          </p:cNvCxnSpPr>
          <p:nvPr/>
        </p:nvCxnSpPr>
        <p:spPr>
          <a:xfrm flipH="1" flipV="1">
            <a:off x="5652120" y="3717032"/>
            <a:ext cx="1126604" cy="79208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stCxn id="21" idx="0"/>
            <a:endCxn id="13" idx="2"/>
          </p:cNvCxnSpPr>
          <p:nvPr/>
        </p:nvCxnSpPr>
        <p:spPr>
          <a:xfrm flipH="1" flipV="1">
            <a:off x="5652120" y="3717032"/>
            <a:ext cx="1882688" cy="79208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Gewinkelte Verbindung 47"/>
          <p:cNvCxnSpPr>
            <a:stCxn id="7" idx="2"/>
            <a:endCxn id="39" idx="0"/>
          </p:cNvCxnSpPr>
          <p:nvPr/>
        </p:nvCxnSpPr>
        <p:spPr>
          <a:xfrm rot="5400000">
            <a:off x="4217200" y="3063720"/>
            <a:ext cx="1944216" cy="238674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Gewinkelte Verbindung 48"/>
          <p:cNvCxnSpPr>
            <a:stCxn id="7" idx="2"/>
            <a:endCxn id="41" idx="0"/>
          </p:cNvCxnSpPr>
          <p:nvPr/>
        </p:nvCxnSpPr>
        <p:spPr>
          <a:xfrm rot="16200000" flipH="1">
            <a:off x="6418684" y="3248980"/>
            <a:ext cx="1944216" cy="201622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Form 119"/>
          <p:cNvCxnSpPr>
            <a:stCxn id="8" idx="2"/>
            <a:endCxn id="14" idx="1"/>
          </p:cNvCxnSpPr>
          <p:nvPr/>
        </p:nvCxnSpPr>
        <p:spPr>
          <a:xfrm rot="5400000">
            <a:off x="1943708" y="2816932"/>
            <a:ext cx="1836204" cy="3636404"/>
          </a:xfrm>
          <a:prstGeom prst="bentConnector4">
            <a:avLst>
              <a:gd name="adj1" fmla="val 27451"/>
              <a:gd name="adj2" fmla="val 106286"/>
            </a:avLst>
          </a:prstGeom>
          <a:ln w="28575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Form 120"/>
          <p:cNvCxnSpPr>
            <a:stCxn id="8" idx="2"/>
            <a:endCxn id="18" idx="1"/>
          </p:cNvCxnSpPr>
          <p:nvPr/>
        </p:nvCxnSpPr>
        <p:spPr>
          <a:xfrm rot="16200000" flipH="1">
            <a:off x="4139952" y="4257092"/>
            <a:ext cx="1836204" cy="756084"/>
          </a:xfrm>
          <a:prstGeom prst="bentConnector2">
            <a:avLst/>
          </a:prstGeom>
          <a:ln w="28575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6" descr="http://www.netstal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19" y="332656"/>
            <a:ext cx="42926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feld 76"/>
          <p:cNvSpPr txBox="1"/>
          <p:nvPr/>
        </p:nvSpPr>
        <p:spPr>
          <a:xfrm>
            <a:off x="984379" y="205155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Komponenten</a:t>
            </a:r>
          </a:p>
        </p:txBody>
      </p:sp>
    </p:spTree>
    <p:extLst>
      <p:ext uri="{BB962C8B-B14F-4D97-AF65-F5344CB8AC3E}">
        <p14:creationId xmlns:p14="http://schemas.microsoft.com/office/powerpoint/2010/main" val="634235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CH" sz="2400" dirty="0"/>
              <a:t>Beschreibung</a:t>
            </a:r>
          </a:p>
          <a:p>
            <a:pPr lvl="1"/>
            <a:r>
              <a:rPr lang="de-CH" sz="2400" dirty="0"/>
              <a:t>Komplett-Lösung für SPS Entwicklung</a:t>
            </a:r>
          </a:p>
          <a:p>
            <a:pPr lvl="2"/>
            <a:r>
              <a:rPr lang="de-CH" sz="2400" dirty="0"/>
              <a:t>Hierarchische Controller nach Jackson</a:t>
            </a:r>
          </a:p>
          <a:p>
            <a:pPr lvl="2"/>
            <a:r>
              <a:rPr lang="de-CH" sz="2400" dirty="0"/>
              <a:t>UML Zustandsmaschine</a:t>
            </a:r>
          </a:p>
          <a:p>
            <a:pPr lvl="1"/>
            <a:r>
              <a:rPr lang="de-CH" sz="2400" dirty="0"/>
              <a:t>Generieren von Code (ST, IEC61131) und Konfiguration</a:t>
            </a:r>
          </a:p>
          <a:p>
            <a:r>
              <a:rPr lang="de-CH" sz="2400" dirty="0"/>
              <a:t>Partner</a:t>
            </a:r>
          </a:p>
          <a:p>
            <a:pPr lvl="1"/>
            <a:r>
              <a:rPr lang="de-CH" sz="2400" dirty="0"/>
              <a:t>AVM Engineering, </a:t>
            </a:r>
            <a:r>
              <a:rPr lang="de-CH" sz="2400" dirty="0" err="1"/>
              <a:t>Bütschwil</a:t>
            </a:r>
            <a:r>
              <a:rPr lang="de-CH" sz="2400" dirty="0"/>
              <a:t> (Marcel Widmer)</a:t>
            </a:r>
          </a:p>
          <a:p>
            <a:pPr lvl="1"/>
            <a:r>
              <a:rPr lang="de-CH" sz="2400" dirty="0"/>
              <a:t>B&amp;R, Frauenfeld (Thomas Zehnder)</a:t>
            </a:r>
          </a:p>
          <a:p>
            <a:r>
              <a:rPr lang="de-CH" sz="2400" dirty="0"/>
              <a:t>Kunde</a:t>
            </a:r>
          </a:p>
          <a:p>
            <a:pPr lvl="1"/>
            <a:r>
              <a:rPr lang="de-CH" sz="2400" dirty="0"/>
              <a:t>SSI Schäfer, </a:t>
            </a:r>
            <a:r>
              <a:rPr lang="de-CH" sz="2400" dirty="0" err="1"/>
              <a:t>Neunkirch</a:t>
            </a:r>
            <a:r>
              <a:rPr lang="de-CH" sz="2400" dirty="0"/>
              <a:t> (Andreas Breitsprecher)</a:t>
            </a:r>
          </a:p>
        </p:txBody>
      </p:sp>
      <p:pic>
        <p:nvPicPr>
          <p:cNvPr id="5122" name="Picture 2" descr="http://www.openairbuetschwil.ch/media/sponsoren/logo_avm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652" y="166725"/>
            <a:ext cx="159563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lt-manager.de/wp-content/uploads/2011/12/ssi_logo_100_kurz-Kopie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2" y="166725"/>
            <a:ext cx="7130256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industrysearch.com.au/news/images/n39532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859" y="864501"/>
            <a:ext cx="1170130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98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c\AppData\Local\Microsoft\Windows\Temporary Internet Files\Content.Outlook\QM119F59\controller tre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916832"/>
            <a:ext cx="9243477" cy="406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openairbuetschwil.ch/media/sponsoren/logo_avm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652" y="166725"/>
            <a:ext cx="159563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lt-manager.de/wp-content/uploads/2011/12/ssi_logo_100_kurz-Kopie_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2" y="166725"/>
            <a:ext cx="7130256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industrysearch.com.au/news/images/n39532_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859" y="864501"/>
            <a:ext cx="1170130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163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c\AppData\Local\Microsoft\Windows\Temporary Internet Files\Content.Outlook\QM119F59\statemach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7" y="1844825"/>
            <a:ext cx="8892988" cy="43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openairbuetschwil.ch/media/sponsoren/logo_avm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652" y="166725"/>
            <a:ext cx="159563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lt-manager.de/wp-content/uploads/2011/12/ssi_logo_100_kurz-Kopie_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2" y="166725"/>
            <a:ext cx="7130256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industrysearch.com.au/news/images/n39532_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859" y="864501"/>
            <a:ext cx="1170130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55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Software-Architektur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040" y="1700112"/>
            <a:ext cx="8992394" cy="4321176"/>
          </a:xfrm>
        </p:spPr>
        <p:txBody>
          <a:bodyPr/>
          <a:lstStyle/>
          <a:p>
            <a:pPr lvl="1"/>
            <a:r>
              <a:rPr lang="de-CH" sz="2400" dirty="0"/>
              <a:t>Alle Definitionen sprechen von den Komponenten oder den Elementen der Architektur.</a:t>
            </a:r>
          </a:p>
          <a:p>
            <a:pPr lvl="1"/>
            <a:r>
              <a:rPr lang="de-CH" sz="2400" dirty="0"/>
              <a:t>Komponenten sind die Bausteine einer Software.</a:t>
            </a:r>
            <a:endParaRPr lang="de-C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de-CH" sz="2200" kern="1200" dirty="0"/>
              <a:t>Nach Stahl und </a:t>
            </a:r>
            <a:r>
              <a:rPr lang="de-CH" sz="2200" kern="1200" dirty="0" err="1"/>
              <a:t>Völter</a:t>
            </a:r>
            <a:r>
              <a:rPr lang="de-CH" sz="2200" kern="1200" dirty="0"/>
              <a:t> ist eine Komponente ein in sich abgeschlossenes Stück Software mit klar definierten Interfaces und explizit deklarierten Kontextabhängigkeiten.</a:t>
            </a:r>
            <a:endParaRPr lang="de-CH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de-C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CH" sz="2400" b="1" dirty="0"/>
              <a:t>Wie genau sind diese Komponenten definiert und strukturiert?</a:t>
            </a:r>
          </a:p>
          <a:p>
            <a:pPr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815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c\AppData\Local\Microsoft\Windows\Temporary Internet Files\Content.Outlook\QM119F59\instanzierung in br - 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76" y="1674333"/>
            <a:ext cx="7410823" cy="4880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automationworld.com/leadership/sites/default/files/imagecache/leadership-profile-photo/BR%20Product%20gro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22" y="4316460"/>
            <a:ext cx="3559969" cy="2276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openairbuetschwil.ch/media/sponsoren/logo_avm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652" y="166725"/>
            <a:ext cx="159563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lt-manager.de/wp-content/uploads/2011/12/ssi_logo_100_kurz-Kopie_we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2" y="166725"/>
            <a:ext cx="7130256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industrysearch.com.au/news/images/n39532_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859" y="864501"/>
            <a:ext cx="1170130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32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1900808"/>
          </a:xfrm>
        </p:spPr>
        <p:txBody>
          <a:bodyPr>
            <a:normAutofit/>
          </a:bodyPr>
          <a:lstStyle/>
          <a:p>
            <a:r>
              <a:rPr lang="en-US" sz="2200" dirty="0"/>
              <a:t>Building Automation</a:t>
            </a:r>
          </a:p>
          <a:p>
            <a:pPr lvl="1"/>
            <a:r>
              <a:rPr lang="en-US" sz="2200" dirty="0"/>
              <a:t>Modeling Building Automation Objects for Sensors and Actors</a:t>
            </a:r>
          </a:p>
          <a:p>
            <a:pPr marL="180975" lvl="1" indent="0">
              <a:buNone/>
            </a:pPr>
            <a:r>
              <a:rPr lang="en-US" sz="2200" dirty="0"/>
              <a:t>Concept</a:t>
            </a:r>
          </a:p>
        </p:txBody>
      </p:sp>
      <p:sp>
        <p:nvSpPr>
          <p:cNvPr id="4" name="Rechteck 3"/>
          <p:cNvSpPr/>
          <p:nvPr/>
        </p:nvSpPr>
        <p:spPr>
          <a:xfrm>
            <a:off x="974558" y="3003303"/>
            <a:ext cx="2036770" cy="101649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BA-Object</a:t>
            </a:r>
          </a:p>
        </p:txBody>
      </p:sp>
      <p:sp>
        <p:nvSpPr>
          <p:cNvPr id="5" name="Rechteck 4"/>
          <p:cNvSpPr/>
          <p:nvPr/>
        </p:nvSpPr>
        <p:spPr>
          <a:xfrm>
            <a:off x="974559" y="3367535"/>
            <a:ext cx="2036767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sp>
        <p:nvSpPr>
          <p:cNvPr id="6" name="Rechteck 5"/>
          <p:cNvSpPr/>
          <p:nvPr/>
        </p:nvSpPr>
        <p:spPr>
          <a:xfrm>
            <a:off x="3548843" y="3003303"/>
            <a:ext cx="1898672" cy="101649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BA-Property</a:t>
            </a:r>
          </a:p>
        </p:txBody>
      </p:sp>
      <p:sp>
        <p:nvSpPr>
          <p:cNvPr id="7" name="Rechteck 6"/>
          <p:cNvSpPr/>
          <p:nvPr/>
        </p:nvSpPr>
        <p:spPr>
          <a:xfrm>
            <a:off x="3548842" y="3367535"/>
            <a:ext cx="1898673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cxnSp>
        <p:nvCxnSpPr>
          <p:cNvPr id="8" name="Gerade Verbindung 7"/>
          <p:cNvCxnSpPr>
            <a:endCxn id="6" idx="1"/>
          </p:cNvCxnSpPr>
          <p:nvPr/>
        </p:nvCxnSpPr>
        <p:spPr>
          <a:xfrm>
            <a:off x="3080793" y="3511551"/>
            <a:ext cx="468051" cy="0"/>
          </a:xfrm>
          <a:prstGeom prst="line">
            <a:avLst/>
          </a:prstGeom>
          <a:ln>
            <a:headEnd type="diamond" w="lg" len="lg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6096665" y="3367535"/>
            <a:ext cx="1898673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cxnSp>
        <p:nvCxnSpPr>
          <p:cNvPr id="10" name="Gerade Verbindung 9"/>
          <p:cNvCxnSpPr>
            <a:endCxn id="12" idx="1"/>
          </p:cNvCxnSpPr>
          <p:nvPr/>
        </p:nvCxnSpPr>
        <p:spPr>
          <a:xfrm>
            <a:off x="5499061" y="3511551"/>
            <a:ext cx="597605" cy="0"/>
          </a:xfrm>
          <a:prstGeom prst="line">
            <a:avLst/>
          </a:prstGeom>
          <a:ln>
            <a:headEnd type="diamond" w="lg" len="lg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winkelte Verbindung 10"/>
          <p:cNvCxnSpPr>
            <a:stCxn id="12" idx="0"/>
            <a:endCxn id="6" idx="0"/>
          </p:cNvCxnSpPr>
          <p:nvPr/>
        </p:nvCxnSpPr>
        <p:spPr>
          <a:xfrm rot="16200000" flipV="1">
            <a:off x="5772619" y="1729392"/>
            <a:ext cx="12700" cy="2547822"/>
          </a:xfrm>
          <a:prstGeom prst="bentConnector3">
            <a:avLst>
              <a:gd name="adj1" fmla="val 1800000"/>
            </a:avLst>
          </a:prstGeom>
          <a:ln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6096665" y="3003303"/>
            <a:ext cx="1898672" cy="101649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Dependency</a:t>
            </a:r>
          </a:p>
        </p:txBody>
      </p:sp>
      <p:sp>
        <p:nvSpPr>
          <p:cNvPr id="13" name="Rechteck 12"/>
          <p:cNvSpPr/>
          <p:nvPr/>
        </p:nvSpPr>
        <p:spPr>
          <a:xfrm>
            <a:off x="6096664" y="3368676"/>
            <a:ext cx="1898673" cy="65226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>
          <a:xfrm>
            <a:off x="506506" y="4221088"/>
            <a:ext cx="8915400" cy="1900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Quantity Structure </a:t>
            </a:r>
          </a:p>
          <a:p>
            <a:pPr lvl="1"/>
            <a:r>
              <a:rPr lang="en-US" sz="2200" dirty="0"/>
              <a:t>3 Platforms</a:t>
            </a:r>
          </a:p>
          <a:p>
            <a:pPr lvl="1"/>
            <a:r>
              <a:rPr lang="en-US" sz="2200" dirty="0"/>
              <a:t>40 BA-Objects with up to</a:t>
            </a:r>
          </a:p>
          <a:p>
            <a:pPr lvl="1"/>
            <a:r>
              <a:rPr lang="en-US" sz="2200" dirty="0"/>
              <a:t>100 Properties with up to</a:t>
            </a:r>
          </a:p>
          <a:p>
            <a:pPr lvl="1"/>
            <a:r>
              <a:rPr lang="en-US" sz="2200" dirty="0"/>
              <a:t>50 Dependencies</a:t>
            </a:r>
          </a:p>
        </p:txBody>
      </p:sp>
      <p:pic>
        <p:nvPicPr>
          <p:cNvPr id="15" name="Picture 6" descr="http://www.intersult.com/wiki/attach/Siemens/Siemens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5" y="595314"/>
            <a:ext cx="4294249" cy="6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7904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Generated Artifacts</a:t>
            </a:r>
          </a:p>
          <a:p>
            <a:pPr lvl="1"/>
            <a:r>
              <a:rPr lang="en-US" sz="2400" dirty="0"/>
              <a:t>Source Code</a:t>
            </a:r>
          </a:p>
          <a:p>
            <a:pPr lvl="1"/>
            <a:r>
              <a:rPr lang="en-US" sz="2400" dirty="0"/>
              <a:t>Documentation</a:t>
            </a:r>
          </a:p>
          <a:p>
            <a:pPr lvl="1"/>
            <a:r>
              <a:rPr lang="en-US" sz="2400" dirty="0"/>
              <a:t>Test Cases</a:t>
            </a:r>
          </a:p>
        </p:txBody>
      </p:sp>
      <p:pic>
        <p:nvPicPr>
          <p:cNvPr id="4" name="Picture 6" descr="http://www.intersult.com/wiki/attach/Siemens/Siemens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5" y="595314"/>
            <a:ext cx="4294249" cy="6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3573016"/>
            <a:ext cx="4409357" cy="262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89" y="4409458"/>
            <a:ext cx="5730951" cy="1853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3300251"/>
            <a:ext cx="2420108" cy="272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53" y="393656"/>
            <a:ext cx="1964002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364" y="1412777"/>
            <a:ext cx="1375291" cy="890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28" y="2492897"/>
            <a:ext cx="932127" cy="59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727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Laser Marking Systems</a:t>
            </a:r>
          </a:p>
          <a:p>
            <a:pPr lvl="1"/>
            <a:r>
              <a:rPr lang="en-US" sz="2400" dirty="0"/>
              <a:t>Modeling State Engines for Embedded Real-Time Laser Marking Systems including Safety Aspects</a:t>
            </a:r>
          </a:p>
          <a:p>
            <a:r>
              <a:rPr lang="en-US" sz="2400" dirty="0"/>
              <a:t>Concept</a:t>
            </a:r>
          </a:p>
          <a:p>
            <a:pPr lvl="1"/>
            <a:r>
              <a:rPr lang="en-US" sz="2400" dirty="0"/>
              <a:t>Based on Actifsource Solutions CIP and DEC</a:t>
            </a:r>
          </a:p>
        </p:txBody>
      </p:sp>
      <p:pic>
        <p:nvPicPr>
          <p:cNvPr id="2050" name="Picture 2" descr="http://www.stehle-laserschweissen.de/__we_thumbs__/378_5_Logo_Trump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7931"/>
            <a:ext cx="1170130" cy="10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/>
          <p:cNvSpPr/>
          <p:nvPr/>
        </p:nvSpPr>
        <p:spPr>
          <a:xfrm>
            <a:off x="1442610" y="4437112"/>
            <a:ext cx="1170130" cy="338404"/>
          </a:xfrm>
          <a:prstGeom prst="rect">
            <a:avLst/>
          </a:prstGeom>
          <a:ln w="3810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CIP</a:t>
            </a:r>
          </a:p>
        </p:txBody>
      </p:sp>
      <p:sp>
        <p:nvSpPr>
          <p:cNvPr id="14" name="Rechteck 13"/>
          <p:cNvSpPr/>
          <p:nvPr/>
        </p:nvSpPr>
        <p:spPr>
          <a:xfrm>
            <a:off x="3512840" y="4437112"/>
            <a:ext cx="1170130" cy="338404"/>
          </a:xfrm>
          <a:prstGeom prst="rect">
            <a:avLst/>
          </a:prstGeom>
          <a:ln w="3810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DEC</a:t>
            </a:r>
          </a:p>
        </p:txBody>
      </p:sp>
      <p:sp>
        <p:nvSpPr>
          <p:cNvPr id="15" name="Rechteck 14"/>
          <p:cNvSpPr/>
          <p:nvPr/>
        </p:nvSpPr>
        <p:spPr>
          <a:xfrm>
            <a:off x="1442610" y="4772775"/>
            <a:ext cx="1170130" cy="1039385"/>
          </a:xfrm>
          <a:prstGeom prst="rect">
            <a:avLst/>
          </a:prstGeom>
          <a:ln w="3810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Distributed</a:t>
            </a:r>
          </a:p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Real Time</a:t>
            </a:r>
          </a:p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State Engine</a:t>
            </a:r>
          </a:p>
        </p:txBody>
      </p:sp>
      <p:sp>
        <p:nvSpPr>
          <p:cNvPr id="16" name="Rechteck 15"/>
          <p:cNvSpPr/>
          <p:nvPr/>
        </p:nvSpPr>
        <p:spPr>
          <a:xfrm>
            <a:off x="3512840" y="4772775"/>
            <a:ext cx="1170130" cy="1039385"/>
          </a:xfrm>
          <a:prstGeom prst="rect">
            <a:avLst/>
          </a:prstGeom>
          <a:ln w="3810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Signal Detection</a:t>
            </a:r>
          </a:p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And Scheduling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 flipH="1">
            <a:off x="2612740" y="5168819"/>
            <a:ext cx="9001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17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8438" y="1727868"/>
            <a:ext cx="7272368" cy="446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liennummernplatzhalter 2"/>
          <p:cNvSpPr>
            <a:spLocks noGrp="1"/>
          </p:cNvSpPr>
          <p:nvPr/>
        </p:nvSpPr>
        <p:spPr>
          <a:xfrm>
            <a:off x="8122794" y="6553127"/>
            <a:ext cx="9052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de-DE"/>
            </a:defPPr>
            <a:lvl1pPr marL="0" algn="r" defTabSz="957835" rtl="0" eaLnBrk="1" latinLnBrk="0" hangingPunct="1">
              <a:defRPr sz="800" b="0" kern="50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E9E6B-7FAD-4A8F-80B7-7EB22C50FD1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560512" y="1484784"/>
            <a:ext cx="8413502" cy="1185533"/>
          </a:xfrm>
          <a:prstGeom prst="ellipse">
            <a:avLst/>
          </a:prstGeom>
          <a:solidFill>
            <a:srgbClr val="FFFF99">
              <a:alpha val="50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871630" y="3110194"/>
            <a:ext cx="3140347" cy="3225343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65562" y="1412776"/>
            <a:ext cx="327731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Scheduler</a:t>
            </a:r>
          </a:p>
        </p:txBody>
      </p:sp>
      <p:sp>
        <p:nvSpPr>
          <p:cNvPr id="11" name="Rechteck 10"/>
          <p:cNvSpPr/>
          <p:nvPr/>
        </p:nvSpPr>
        <p:spPr>
          <a:xfrm>
            <a:off x="7842568" y="3619752"/>
            <a:ext cx="118349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DEC</a:t>
            </a:r>
          </a:p>
          <a:p>
            <a:pPr algn="ctr"/>
            <a:r>
              <a:rPr lang="de-DE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Output</a:t>
            </a:r>
          </a:p>
          <a:p>
            <a:pPr algn="ctr"/>
            <a:r>
              <a:rPr lang="de-DE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Path</a:t>
            </a:r>
          </a:p>
        </p:txBody>
      </p:sp>
      <p:sp>
        <p:nvSpPr>
          <p:cNvPr id="12" name="Ellipse 11"/>
          <p:cNvSpPr/>
          <p:nvPr/>
        </p:nvSpPr>
        <p:spPr>
          <a:xfrm>
            <a:off x="1127933" y="3013240"/>
            <a:ext cx="3386293" cy="332229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127933" y="3619752"/>
            <a:ext cx="118349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DEC</a:t>
            </a:r>
          </a:p>
          <a:p>
            <a:pPr algn="ctr"/>
            <a:r>
              <a:rPr lang="de-DE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Input</a:t>
            </a:r>
          </a:p>
          <a:p>
            <a:pPr algn="ctr"/>
            <a:r>
              <a:rPr lang="de-DE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Path</a:t>
            </a:r>
          </a:p>
        </p:txBody>
      </p:sp>
      <p:sp>
        <p:nvSpPr>
          <p:cNvPr id="14" name="Ellipse 13"/>
          <p:cNvSpPr/>
          <p:nvPr/>
        </p:nvSpPr>
        <p:spPr>
          <a:xfrm>
            <a:off x="4035684" y="2564904"/>
            <a:ext cx="2359016" cy="1821930"/>
          </a:xfrm>
          <a:prstGeom prst="ellipse">
            <a:avLst/>
          </a:prstGeom>
          <a:solidFill>
            <a:srgbClr val="FFCC99">
              <a:alpha val="49804"/>
            </a:srgbClr>
          </a:solidFill>
          <a:ln w="12700">
            <a:solidFill>
              <a:srgbClr val="FF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088904" y="3501008"/>
            <a:ext cx="22438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CIP – </a:t>
            </a:r>
          </a:p>
          <a:p>
            <a:pPr algn="ctr"/>
            <a:r>
              <a:rPr lang="en-US" sz="2000" b="0" cap="none" spc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Statemachines</a:t>
            </a: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Legende mit Linie 1 15"/>
          <p:cNvSpPr/>
          <p:nvPr/>
        </p:nvSpPr>
        <p:spPr>
          <a:xfrm>
            <a:off x="3854336" y="3331960"/>
            <a:ext cx="578763" cy="128445"/>
          </a:xfrm>
          <a:prstGeom prst="borderCallout1">
            <a:avLst>
              <a:gd name="adj1" fmla="val 3008"/>
              <a:gd name="adj2" fmla="val 49068"/>
              <a:gd name="adj3" fmla="val -188515"/>
              <a:gd name="adj4" fmla="val 49220"/>
            </a:avLst>
          </a:prstGeom>
          <a:solidFill>
            <a:srgbClr val="FF9966"/>
          </a:solidFill>
          <a:ln w="3175">
            <a:solidFill>
              <a:srgbClr val="FF0000"/>
            </a:solidFill>
            <a:prstDash val="sysDash"/>
            <a:headEnd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600" dirty="0">
                <a:solidFill>
                  <a:schemeClr val="tx1"/>
                </a:solidFill>
              </a:rPr>
              <a:t>CIP - Shell</a:t>
            </a:r>
          </a:p>
        </p:txBody>
      </p:sp>
      <p:sp>
        <p:nvSpPr>
          <p:cNvPr id="17" name="Legende mit Linie 1 16"/>
          <p:cNvSpPr/>
          <p:nvPr/>
        </p:nvSpPr>
        <p:spPr>
          <a:xfrm>
            <a:off x="6014186" y="3331960"/>
            <a:ext cx="578763" cy="128445"/>
          </a:xfrm>
          <a:prstGeom prst="borderCallout1">
            <a:avLst>
              <a:gd name="adj1" fmla="val 3008"/>
              <a:gd name="adj2" fmla="val 49068"/>
              <a:gd name="adj3" fmla="val -188515"/>
              <a:gd name="adj4" fmla="val 49220"/>
            </a:avLst>
          </a:prstGeom>
          <a:solidFill>
            <a:srgbClr val="FF9966"/>
          </a:solidFill>
          <a:ln w="3175">
            <a:solidFill>
              <a:srgbClr val="FF0000"/>
            </a:solidFill>
            <a:prstDash val="sysDash"/>
            <a:headEnd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7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5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2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69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86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04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21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38" algn="l" defTabSz="957835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600" dirty="0">
                <a:solidFill>
                  <a:schemeClr val="tx1"/>
                </a:solidFill>
              </a:rPr>
              <a:t>CIP - Shell</a:t>
            </a:r>
          </a:p>
        </p:txBody>
      </p:sp>
      <p:pic>
        <p:nvPicPr>
          <p:cNvPr id="18" name="Picture 2" descr="http://www.stehle-laserschweissen.de/__we_thumbs__/378_5_Logo_Trump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63436"/>
            <a:ext cx="1170130" cy="10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664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19" y="1808163"/>
            <a:ext cx="6410325" cy="4105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 descr="http://www.stehle-laserschweissen.de/__we_thumbs__/378_5_Logo_Trump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63435"/>
            <a:ext cx="1170130" cy="10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97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Generated Artifacts</a:t>
            </a:r>
          </a:p>
          <a:p>
            <a:pPr lvl="1"/>
            <a:r>
              <a:rPr lang="en-US" sz="2200" dirty="0"/>
              <a:t>Redundant State Engines for Embedded Controller</a:t>
            </a:r>
          </a:p>
          <a:p>
            <a:pPr lvl="1"/>
            <a:r>
              <a:rPr lang="en-US" sz="2200" dirty="0"/>
              <a:t>Documentation for Safety Approval</a:t>
            </a:r>
          </a:p>
          <a:p>
            <a:pPr lvl="1"/>
            <a:r>
              <a:rPr lang="en-US" sz="2200" dirty="0"/>
              <a:t>Test Cases for State Engine</a:t>
            </a:r>
          </a:p>
        </p:txBody>
      </p:sp>
      <p:pic>
        <p:nvPicPr>
          <p:cNvPr id="4" name="Picture 2" descr="http://www.stehle-laserschweissen.de/__we_thumbs__/378_5_Logo_Trump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63436"/>
            <a:ext cx="1170130" cy="10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c\AppData\Local\Microsoft\Windows\Temporary Internet Files\Content.Outlook\QM119F59\Communcic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1" y="3558902"/>
            <a:ext cx="2476500" cy="1238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5" name="Picture 3" descr="C:\Users\rc\AppData\Local\Microsoft\Windows\Temporary Internet Files\Content.Outlook\QM119F59\ModeContro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5057731"/>
            <a:ext cx="2652295" cy="1323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8" name="Picture 6" descr="C:\Users\rc\AppData\Local\Microsoft\Windows\Temporary Internet Files\Content.Outlook\QM119F59\StateInspec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0" y="5081984"/>
            <a:ext cx="3276192" cy="1299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C:\Users\rc\AppData\Local\Microsoft\Windows\Temporary Internet Files\Content.Outlook\QM119F59\PulseCas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84" y="3137640"/>
            <a:ext cx="1991884" cy="1803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9" name="Picture 7" descr="C:\Users\rc\AppData\Local\Microsoft\Windows\Temporary Internet Files\Content.Outlook\QM119F59\tm1000 (2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73" y="548680"/>
            <a:ext cx="2399695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3351262"/>
            <a:ext cx="3737674" cy="1589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02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Hunkeler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260648"/>
            <a:ext cx="4736976" cy="186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2355696"/>
            <a:ext cx="3271758" cy="3350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hteck 10"/>
          <p:cNvSpPr/>
          <p:nvPr/>
        </p:nvSpPr>
        <p:spPr>
          <a:xfrm>
            <a:off x="1712640" y="5157192"/>
            <a:ext cx="3168352" cy="548680"/>
          </a:xfrm>
          <a:prstGeom prst="rect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Framework / Platform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3712" y="2298508"/>
            <a:ext cx="5398216" cy="349222"/>
          </a:xfrm>
          <a:prstGeom prst="rect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Master Super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Statemachine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Template</a:t>
            </a:r>
          </a:p>
        </p:txBody>
      </p:sp>
      <p:sp>
        <p:nvSpPr>
          <p:cNvPr id="17" name="Rechteck 16"/>
          <p:cNvSpPr/>
          <p:nvPr/>
        </p:nvSpPr>
        <p:spPr>
          <a:xfrm>
            <a:off x="633712" y="3861048"/>
            <a:ext cx="1582984" cy="792088"/>
          </a:xfrm>
          <a:prstGeom prst="rect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Sub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Statemachine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33712" y="2647730"/>
            <a:ext cx="5398216" cy="493238"/>
          </a:xfrm>
          <a:prstGeom prst="rect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States: </a:t>
            </a:r>
          </a:p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Stopping, Started, Ready…</a:t>
            </a:r>
          </a:p>
        </p:txBody>
      </p:sp>
      <p:sp>
        <p:nvSpPr>
          <p:cNvPr id="20" name="Rechteck 19"/>
          <p:cNvSpPr/>
          <p:nvPr/>
        </p:nvSpPr>
        <p:spPr>
          <a:xfrm>
            <a:off x="2505921" y="3861048"/>
            <a:ext cx="1582984" cy="792088"/>
          </a:xfrm>
          <a:prstGeom prst="rect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Sub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Statemachine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4448944" y="3861048"/>
            <a:ext cx="1582984" cy="792088"/>
          </a:xfrm>
          <a:prstGeom prst="rect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Sub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Statemachine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152162" y="197954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z.B. Sub </a:t>
            </a:r>
            <a:r>
              <a:rPr lang="de-CH" b="1" dirty="0" err="1"/>
              <a:t>Statemachine</a:t>
            </a:r>
            <a:endParaRPr lang="de-CH" b="1" dirty="0"/>
          </a:p>
        </p:txBody>
      </p:sp>
      <p:sp>
        <p:nvSpPr>
          <p:cNvPr id="9" name="Rechteck 8"/>
          <p:cNvSpPr/>
          <p:nvPr/>
        </p:nvSpPr>
        <p:spPr>
          <a:xfrm>
            <a:off x="633712" y="3522644"/>
            <a:ext cx="1582984" cy="338404"/>
          </a:xfrm>
          <a:prstGeom prst="rect">
            <a:avLst/>
          </a:prstGeom>
          <a:ln w="3810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Komp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1</a:t>
            </a:r>
          </a:p>
        </p:txBody>
      </p:sp>
      <p:sp>
        <p:nvSpPr>
          <p:cNvPr id="10" name="Rechteck 9"/>
          <p:cNvSpPr/>
          <p:nvPr/>
        </p:nvSpPr>
        <p:spPr>
          <a:xfrm>
            <a:off x="2505921" y="3522644"/>
            <a:ext cx="1582984" cy="338404"/>
          </a:xfrm>
          <a:prstGeom prst="rect">
            <a:avLst/>
          </a:prstGeom>
          <a:ln w="3810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Komp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2</a:t>
            </a:r>
          </a:p>
        </p:txBody>
      </p:sp>
      <p:sp>
        <p:nvSpPr>
          <p:cNvPr id="13" name="Rechteck 12"/>
          <p:cNvSpPr/>
          <p:nvPr/>
        </p:nvSpPr>
        <p:spPr>
          <a:xfrm>
            <a:off x="4448944" y="3522159"/>
            <a:ext cx="1582984" cy="338404"/>
          </a:xfrm>
          <a:prstGeom prst="rect">
            <a:avLst/>
          </a:prstGeom>
          <a:ln w="3810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Komp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3</a:t>
            </a:r>
          </a:p>
        </p:txBody>
      </p:sp>
      <p:cxnSp>
        <p:nvCxnSpPr>
          <p:cNvPr id="24" name="Gerade Verbindung mit Pfeil 23"/>
          <p:cNvCxnSpPr>
            <a:stCxn id="18" idx="2"/>
            <a:endCxn id="13" idx="0"/>
          </p:cNvCxnSpPr>
          <p:nvPr/>
        </p:nvCxnSpPr>
        <p:spPr>
          <a:xfrm>
            <a:off x="3332820" y="3140968"/>
            <a:ext cx="1907616" cy="38119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2"/>
            <a:endCxn id="10" idx="0"/>
          </p:cNvCxnSpPr>
          <p:nvPr/>
        </p:nvCxnSpPr>
        <p:spPr>
          <a:xfrm flipH="1">
            <a:off x="3297413" y="3140968"/>
            <a:ext cx="35407" cy="38167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8" idx="2"/>
          </p:cNvCxnSpPr>
          <p:nvPr/>
        </p:nvCxnSpPr>
        <p:spPr>
          <a:xfrm flipH="1">
            <a:off x="1425205" y="3140968"/>
            <a:ext cx="1907615" cy="40184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1532024" y="4653136"/>
            <a:ext cx="846988" cy="50405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3296816" y="4653136"/>
            <a:ext cx="36004" cy="50405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 flipH="1">
            <a:off x="4315954" y="4674776"/>
            <a:ext cx="924482" cy="50405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2341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Hunkeler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AG: Modellanimation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628800"/>
            <a:ext cx="866496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372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Modellanimation</a:t>
            </a:r>
            <a:endParaRPr lang="de-CH" sz="4000" dirty="0"/>
          </a:p>
        </p:txBody>
      </p:sp>
      <p:sp>
        <p:nvSpPr>
          <p:cNvPr id="4" name="Rechteck 3"/>
          <p:cNvSpPr/>
          <p:nvPr/>
        </p:nvSpPr>
        <p:spPr>
          <a:xfrm>
            <a:off x="344488" y="1700808"/>
            <a:ext cx="1582984" cy="1152128"/>
          </a:xfrm>
          <a:prstGeom prst="rect">
            <a:avLst/>
          </a:prstGeom>
          <a:ln w="3810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Update Snapshot</a:t>
            </a:r>
          </a:p>
          <a:p>
            <a:pPr algn="ctr"/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z.B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. via Transition</a:t>
            </a:r>
          </a:p>
        </p:txBody>
      </p:sp>
      <p:sp>
        <p:nvSpPr>
          <p:cNvPr id="7" name="Rechteck 6"/>
          <p:cNvSpPr/>
          <p:nvPr/>
        </p:nvSpPr>
        <p:spPr>
          <a:xfrm>
            <a:off x="3800872" y="1700809"/>
            <a:ext cx="1584176" cy="11521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Web-Server</a:t>
            </a:r>
          </a:p>
          <a:p>
            <a:r>
              <a:rPr lang="de-CH" sz="1600" dirty="0"/>
              <a:t>und </a:t>
            </a:r>
          </a:p>
          <a:p>
            <a:r>
              <a:rPr lang="de-CH" sz="1600" dirty="0"/>
              <a:t>Web-Page</a:t>
            </a:r>
          </a:p>
        </p:txBody>
      </p:sp>
      <p:sp>
        <p:nvSpPr>
          <p:cNvPr id="8" name="Rechteck 7"/>
          <p:cNvSpPr/>
          <p:nvPr/>
        </p:nvSpPr>
        <p:spPr>
          <a:xfrm>
            <a:off x="2648744" y="1700809"/>
            <a:ext cx="1152128" cy="11521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Snapshot und Records</a:t>
            </a:r>
          </a:p>
        </p:txBody>
      </p:sp>
      <p:sp>
        <p:nvSpPr>
          <p:cNvPr id="9" name="Rechteck 8"/>
          <p:cNvSpPr/>
          <p:nvPr/>
        </p:nvSpPr>
        <p:spPr>
          <a:xfrm>
            <a:off x="3800872" y="2852936"/>
            <a:ext cx="1584176" cy="10801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CH" sz="1600" dirty="0" err="1"/>
              <a:t>Html</a:t>
            </a:r>
            <a:endParaRPr lang="de-CH" sz="1600" dirty="0"/>
          </a:p>
          <a:p>
            <a:pPr marL="285750" indent="-285750">
              <a:buFontTx/>
              <a:buChar char="-"/>
            </a:pPr>
            <a:r>
              <a:rPr lang="de-CH" sz="1600" dirty="0" err="1"/>
              <a:t>Svg</a:t>
            </a:r>
            <a:endParaRPr lang="de-CH" sz="1600" dirty="0"/>
          </a:p>
          <a:p>
            <a:pPr marL="285750" indent="-285750">
              <a:buFontTx/>
              <a:buChar char="-"/>
            </a:pPr>
            <a:r>
              <a:rPr lang="de-CH" sz="1600" dirty="0" err="1"/>
              <a:t>Js</a:t>
            </a:r>
            <a:endParaRPr lang="de-CH" sz="1600" dirty="0"/>
          </a:p>
          <a:p>
            <a:pPr marL="285750" indent="-285750">
              <a:buFontTx/>
              <a:buChar char="-"/>
            </a:pPr>
            <a:r>
              <a:rPr lang="de-CH" sz="1600" dirty="0" err="1"/>
              <a:t>Config</a:t>
            </a:r>
            <a:r>
              <a:rPr lang="de-CH" sz="1600" dirty="0"/>
              <a:t> </a:t>
            </a:r>
            <a:r>
              <a:rPr lang="de-CH" sz="1600" dirty="0" err="1"/>
              <a:t>Json</a:t>
            </a:r>
            <a:endParaRPr lang="de-CH" sz="1600" dirty="0"/>
          </a:p>
        </p:txBody>
      </p:sp>
      <p:sp>
        <p:nvSpPr>
          <p:cNvPr id="10" name="Rechteck 9"/>
          <p:cNvSpPr/>
          <p:nvPr/>
        </p:nvSpPr>
        <p:spPr>
          <a:xfrm>
            <a:off x="7185246" y="1844824"/>
            <a:ext cx="2160241" cy="8023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Browser</a:t>
            </a:r>
          </a:p>
        </p:txBody>
      </p:sp>
      <p:cxnSp>
        <p:nvCxnSpPr>
          <p:cNvPr id="11" name="Gerade Verbindung mit Pfeil 10"/>
          <p:cNvCxnSpPr>
            <a:stCxn id="10" idx="1"/>
            <a:endCxn id="7" idx="3"/>
          </p:cNvCxnSpPr>
          <p:nvPr/>
        </p:nvCxnSpPr>
        <p:spPr>
          <a:xfrm flipH="1">
            <a:off x="5385048" y="2245974"/>
            <a:ext cx="1800198" cy="3089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Inhaltsplatzhalter 2"/>
          <p:cNvSpPr txBox="1">
            <a:spLocks/>
          </p:cNvSpPr>
          <p:nvPr/>
        </p:nvSpPr>
        <p:spPr>
          <a:xfrm>
            <a:off x="5385048" y="1916832"/>
            <a:ext cx="1512168" cy="743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/>
              <a:t>Http</a:t>
            </a:r>
          </a:p>
          <a:p>
            <a:pPr marL="0" indent="0" algn="ctr">
              <a:buNone/>
            </a:pPr>
            <a:r>
              <a:rPr lang="de-CH" sz="2000" dirty="0"/>
              <a:t>Websocket</a:t>
            </a:r>
          </a:p>
          <a:p>
            <a:pPr marL="0" indent="0" algn="ctr">
              <a:buNone/>
            </a:pPr>
            <a:r>
              <a:rPr lang="de-CH" sz="2000" dirty="0"/>
              <a:t>(</a:t>
            </a:r>
            <a:r>
              <a:rPr lang="de-CH" sz="2000" dirty="0" err="1"/>
              <a:t>json</a:t>
            </a:r>
            <a:r>
              <a:rPr lang="de-CH" sz="2000" dirty="0"/>
              <a:t>)</a:t>
            </a:r>
          </a:p>
        </p:txBody>
      </p:sp>
      <p:cxnSp>
        <p:nvCxnSpPr>
          <p:cNvPr id="15" name="Gerade Verbindung mit Pfeil 14"/>
          <p:cNvCxnSpPr>
            <a:stCxn id="4" idx="3"/>
            <a:endCxn id="8" idx="1"/>
          </p:cNvCxnSpPr>
          <p:nvPr/>
        </p:nvCxnSpPr>
        <p:spPr>
          <a:xfrm>
            <a:off x="1927472" y="2276872"/>
            <a:ext cx="721272" cy="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7185248" y="2636912"/>
            <a:ext cx="2160240" cy="1104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CH" sz="1600" dirty="0" err="1"/>
              <a:t>AngularJS</a:t>
            </a:r>
            <a:endParaRPr lang="de-CH" sz="1600" dirty="0"/>
          </a:p>
          <a:p>
            <a:pPr marL="285750" indent="-285750">
              <a:buFontTx/>
              <a:buChar char="-"/>
            </a:pPr>
            <a:r>
              <a:rPr lang="de-CH" sz="1600" dirty="0" err="1"/>
              <a:t>Svg</a:t>
            </a:r>
            <a:r>
              <a:rPr lang="de-CH" sz="1600" dirty="0"/>
              <a:t> Class-Change</a:t>
            </a:r>
          </a:p>
          <a:p>
            <a:pPr marL="285750" indent="-285750">
              <a:buFontTx/>
              <a:buChar char="-"/>
            </a:pPr>
            <a:r>
              <a:rPr lang="de-CH" sz="1600" dirty="0"/>
              <a:t>Mapping </a:t>
            </a:r>
            <a:r>
              <a:rPr lang="de-CH" sz="1600" dirty="0" err="1"/>
              <a:t>id</a:t>
            </a:r>
            <a:r>
              <a:rPr lang="de-CH" sz="1600" dirty="0"/>
              <a:t> -&gt; </a:t>
            </a:r>
            <a:r>
              <a:rPr lang="de-CH" sz="1600" dirty="0" err="1"/>
              <a:t>guid</a:t>
            </a:r>
            <a:endParaRPr lang="de-CH" sz="1600" dirty="0"/>
          </a:p>
        </p:txBody>
      </p:sp>
      <p:sp>
        <p:nvSpPr>
          <p:cNvPr id="19" name="Rechteck 18"/>
          <p:cNvSpPr/>
          <p:nvPr/>
        </p:nvSpPr>
        <p:spPr>
          <a:xfrm>
            <a:off x="2216696" y="5077633"/>
            <a:ext cx="2232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Json</a:t>
            </a:r>
            <a:r>
              <a:rPr lang="en-US" sz="1200" b="1" dirty="0"/>
              <a:t>:</a:t>
            </a:r>
          </a:p>
          <a:p>
            <a:r>
              <a:rPr lang="en-US" sz="1200" dirty="0"/>
              <a:t>"elm":[</a:t>
            </a:r>
            <a:endParaRPr lang="de-CH" sz="1200" dirty="0"/>
          </a:p>
          <a:p>
            <a:r>
              <a:rPr lang="en-US" sz="1200" dirty="0"/>
              <a:t>        {"id":[1,2],"st":1,"seq":5},</a:t>
            </a:r>
            <a:endParaRPr lang="de-CH" sz="1200" dirty="0"/>
          </a:p>
          <a:p>
            <a:r>
              <a:rPr lang="en-US" sz="1200" dirty="0"/>
              <a:t>        {"id":[1,3],"st":2,"seq":6},  </a:t>
            </a:r>
            <a:endParaRPr lang="de-CH" sz="1200" dirty="0"/>
          </a:p>
          <a:p>
            <a:r>
              <a:rPr lang="en-US" sz="1200" dirty="0"/>
              <a:t>],</a:t>
            </a:r>
            <a:endParaRPr lang="de-CH" sz="1200" dirty="0"/>
          </a:p>
        </p:txBody>
      </p:sp>
      <p:sp>
        <p:nvSpPr>
          <p:cNvPr id="23" name="Rechteck 22"/>
          <p:cNvSpPr/>
          <p:nvPr/>
        </p:nvSpPr>
        <p:spPr>
          <a:xfrm>
            <a:off x="4736976" y="5149641"/>
            <a:ext cx="3960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b="1" dirty="0" err="1"/>
              <a:t>Svg</a:t>
            </a:r>
            <a:r>
              <a:rPr lang="de-CH" sz="1200" b="1" dirty="0"/>
              <a:t>:</a:t>
            </a:r>
          </a:p>
          <a:p>
            <a:r>
              <a:rPr lang="de-CH" sz="1200" dirty="0"/>
              <a:t>&lt;g </a:t>
            </a:r>
            <a:r>
              <a:rPr lang="de-CH" sz="1200" dirty="0" err="1"/>
              <a:t>id</a:t>
            </a:r>
            <a:r>
              <a:rPr lang="de-CH" sz="1200" dirty="0"/>
              <a:t>="guid_c7d7744c26ff11e5b865e7c29cc9012b"&gt;</a:t>
            </a:r>
            <a:endParaRPr lang="en-US" sz="1200" dirty="0"/>
          </a:p>
          <a:p>
            <a:r>
              <a:rPr lang="en-US" sz="1200" dirty="0"/>
              <a:t>    &lt;</a:t>
            </a:r>
            <a:r>
              <a:rPr lang="en-US" sz="1200" dirty="0" err="1"/>
              <a:t>rect</a:t>
            </a:r>
            <a:r>
              <a:rPr lang="en-US" sz="1200" dirty="0"/>
              <a:t> x="-73" y="-34“ height="68" width="146"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rx</a:t>
            </a:r>
            <a:r>
              <a:rPr lang="en-US" sz="1200" dirty="0"/>
              <a:t>="15" </a:t>
            </a:r>
            <a:r>
              <a:rPr lang="en-US" sz="1200" dirty="0" err="1"/>
              <a:t>ry</a:t>
            </a:r>
            <a:r>
              <a:rPr lang="en-US" sz="1200" dirty="0"/>
              <a:t>="15“ fill="</a:t>
            </a:r>
            <a:r>
              <a:rPr lang="en-US" sz="1200" dirty="0" err="1"/>
              <a:t>rgb</a:t>
            </a:r>
            <a:r>
              <a:rPr lang="en-US" sz="1200" dirty="0"/>
              <a:t>(253, 250, 227)"/&gt;</a:t>
            </a:r>
          </a:p>
          <a:p>
            <a:r>
              <a:rPr lang="en-US" sz="1200" dirty="0"/>
              <a:t>…</a:t>
            </a:r>
            <a:endParaRPr lang="de-CH" sz="1200" dirty="0"/>
          </a:p>
        </p:txBody>
      </p:sp>
      <p:sp>
        <p:nvSpPr>
          <p:cNvPr id="24" name="Abgerundetes Rechteck 23"/>
          <p:cNvSpPr/>
          <p:nvPr/>
        </p:nvSpPr>
        <p:spPr>
          <a:xfrm>
            <a:off x="4664968" y="5077633"/>
            <a:ext cx="4968552" cy="1015663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24"/>
          <p:cNvSpPr/>
          <p:nvPr/>
        </p:nvSpPr>
        <p:spPr>
          <a:xfrm>
            <a:off x="2216696" y="5077633"/>
            <a:ext cx="2448271" cy="1015663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4664968" y="4149080"/>
            <a:ext cx="4968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b="1" dirty="0" err="1"/>
              <a:t>Json</a:t>
            </a:r>
            <a:r>
              <a:rPr lang="de-CH" sz="1200" b="1" dirty="0"/>
              <a:t> Mapping (</a:t>
            </a:r>
            <a:r>
              <a:rPr lang="de-CH" sz="1200" b="1" dirty="0" err="1"/>
              <a:t>id</a:t>
            </a:r>
            <a:r>
              <a:rPr lang="de-CH" sz="1200" b="1" dirty="0"/>
              <a:t> -&gt; </a:t>
            </a:r>
            <a:r>
              <a:rPr lang="de-CH" sz="1200" b="1" dirty="0" err="1"/>
              <a:t>guild</a:t>
            </a:r>
            <a:r>
              <a:rPr lang="de-CH" sz="1200" b="1" dirty="0"/>
              <a:t>):</a:t>
            </a:r>
          </a:p>
          <a:p>
            <a:r>
              <a:rPr lang="de-CH" sz="1200" dirty="0"/>
              <a:t>"</a:t>
            </a:r>
            <a:r>
              <a:rPr lang="de-CH" sz="1200" dirty="0" err="1"/>
              <a:t>map</a:t>
            </a:r>
            <a:r>
              <a:rPr lang="de-CH" sz="1200" dirty="0"/>
              <a:t>":[</a:t>
            </a:r>
          </a:p>
          <a:p>
            <a:r>
              <a:rPr lang="de-CH" sz="1200" dirty="0"/>
              <a:t>    {"</a:t>
            </a:r>
            <a:r>
              <a:rPr lang="de-CH" sz="1200" dirty="0" err="1"/>
              <a:t>id</a:t>
            </a:r>
            <a:r>
              <a:rPr lang="de-CH" sz="1200" dirty="0"/>
              <a:t>":[1, 2], "</a:t>
            </a:r>
            <a:r>
              <a:rPr lang="de-CH" sz="1200" dirty="0" err="1"/>
              <a:t>guid</a:t>
            </a:r>
            <a:r>
              <a:rPr lang="de-CH" sz="1200" dirty="0"/>
              <a:t>":["guid_f979f11ad7b811e4af3d0ba5eed9d7cd"]} ,</a:t>
            </a:r>
          </a:p>
          <a:p>
            <a:r>
              <a:rPr lang="de-CH" sz="1200" dirty="0"/>
              <a:t>…</a:t>
            </a:r>
          </a:p>
        </p:txBody>
      </p:sp>
      <p:sp>
        <p:nvSpPr>
          <p:cNvPr id="27" name="Rechteck 26"/>
          <p:cNvSpPr/>
          <p:nvPr/>
        </p:nvSpPr>
        <p:spPr>
          <a:xfrm>
            <a:off x="200472" y="508518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C-Code:</a:t>
            </a:r>
          </a:p>
          <a:p>
            <a:r>
              <a:rPr lang="en-US" sz="1200" dirty="0" err="1"/>
              <a:t>setElement</a:t>
            </a:r>
            <a:r>
              <a:rPr lang="en-US" sz="1200" dirty="0"/>
              <a:t>(ID </a:t>
            </a:r>
            <a:r>
              <a:rPr lang="en-US" sz="1200" dirty="0" err="1"/>
              <a:t>id</a:t>
            </a:r>
            <a:r>
              <a:rPr lang="en-US" sz="1200" dirty="0"/>
              <a:t>, </a:t>
            </a:r>
            <a:r>
              <a:rPr lang="en-US" sz="1200" dirty="0" err="1"/>
              <a:t>int</a:t>
            </a:r>
            <a:r>
              <a:rPr lang="en-US" sz="1200" dirty="0"/>
              <a:t> state);</a:t>
            </a:r>
            <a:endParaRPr lang="de-CH" sz="1200" dirty="0"/>
          </a:p>
        </p:txBody>
      </p:sp>
      <p:sp>
        <p:nvSpPr>
          <p:cNvPr id="28" name="Abgerundetes Rechteck 27"/>
          <p:cNvSpPr/>
          <p:nvPr/>
        </p:nvSpPr>
        <p:spPr>
          <a:xfrm>
            <a:off x="200472" y="5077633"/>
            <a:ext cx="2025874" cy="1015663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4664968" y="4149080"/>
            <a:ext cx="4968552" cy="928553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97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 animBg="1"/>
      <p:bldP spid="25" grpId="0" animBg="1"/>
      <p:bldP spid="26" grpId="0"/>
      <p:bldP spid="27" grpId="0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Komponenten-Konzept</a:t>
            </a:r>
          </a:p>
        </p:txBody>
      </p:sp>
      <p:sp>
        <p:nvSpPr>
          <p:cNvPr id="5" name="Rechteck 4"/>
          <p:cNvSpPr/>
          <p:nvPr/>
        </p:nvSpPr>
        <p:spPr>
          <a:xfrm>
            <a:off x="416496" y="1628800"/>
            <a:ext cx="92890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200" dirty="0"/>
              <a:t>Explizites Komponenten-Konzept (Web-Anwendung: Login, Patient)</a:t>
            </a:r>
          </a:p>
          <a:p>
            <a:r>
              <a:rPr lang="de-CH" dirty="0"/>
              <a:t>(Objekte, </a:t>
            </a:r>
            <a:r>
              <a:rPr lang="de-CH" dirty="0" err="1"/>
              <a:t>Composition</a:t>
            </a:r>
            <a:r>
              <a:rPr lang="de-CH" dirty="0"/>
              <a:t>-/Aggregation-Relation, </a:t>
            </a:r>
            <a:r>
              <a:rPr lang="de-CH" dirty="0" err="1"/>
              <a:t>Association</a:t>
            </a:r>
            <a:r>
              <a:rPr lang="de-CH" dirty="0"/>
              <a:t>-Relation und Vererbung)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715349" y="24836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Service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376936" y="249289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Domain-</a:t>
            </a:r>
            <a:r>
              <a:rPr lang="de-CH" b="1" dirty="0" err="1"/>
              <a:t>Object</a:t>
            </a:r>
            <a:endParaRPr lang="de-CH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79" y="2821578"/>
            <a:ext cx="6192688" cy="363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7"/>
          <p:cNvSpPr/>
          <p:nvPr/>
        </p:nvSpPr>
        <p:spPr>
          <a:xfrm>
            <a:off x="1568624" y="2924944"/>
            <a:ext cx="1440160" cy="3384376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3616048" y="2924944"/>
            <a:ext cx="3785223" cy="3384376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58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Modellanimation</a:t>
            </a:r>
            <a:endParaRPr lang="de-CH" sz="4000" dirty="0"/>
          </a:p>
        </p:txBody>
      </p:sp>
      <p:sp>
        <p:nvSpPr>
          <p:cNvPr id="4" name="Rechteck 3"/>
          <p:cNvSpPr/>
          <p:nvPr/>
        </p:nvSpPr>
        <p:spPr>
          <a:xfrm>
            <a:off x="1496616" y="1593706"/>
            <a:ext cx="6336704" cy="49008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4546580" y="2966120"/>
            <a:ext cx="3155872" cy="3341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dirty="0"/>
          </a:p>
        </p:txBody>
      </p:sp>
      <p:sp>
        <p:nvSpPr>
          <p:cNvPr id="6" name="Rechteck 5"/>
          <p:cNvSpPr/>
          <p:nvPr/>
        </p:nvSpPr>
        <p:spPr>
          <a:xfrm>
            <a:off x="1640631" y="2966120"/>
            <a:ext cx="2473881" cy="33198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dirty="0"/>
          </a:p>
        </p:txBody>
      </p:sp>
      <p:sp>
        <p:nvSpPr>
          <p:cNvPr id="7" name="Rechteck 6"/>
          <p:cNvSpPr/>
          <p:nvPr/>
        </p:nvSpPr>
        <p:spPr>
          <a:xfrm>
            <a:off x="5971082" y="1888391"/>
            <a:ext cx="1363199" cy="7920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Browser</a:t>
            </a:r>
          </a:p>
        </p:txBody>
      </p:sp>
      <p:sp>
        <p:nvSpPr>
          <p:cNvPr id="8" name="Inhaltsplatzhalter 2"/>
          <p:cNvSpPr>
            <a:spLocks noGrp="1"/>
          </p:cNvSpPr>
          <p:nvPr/>
        </p:nvSpPr>
        <p:spPr>
          <a:xfrm>
            <a:off x="1635907" y="1548773"/>
            <a:ext cx="710071" cy="470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000" dirty="0"/>
              <a:t>PC</a:t>
            </a:r>
          </a:p>
        </p:txBody>
      </p:sp>
      <p:sp>
        <p:nvSpPr>
          <p:cNvPr id="9" name="Rechteck 8"/>
          <p:cNvSpPr/>
          <p:nvPr/>
        </p:nvSpPr>
        <p:spPr>
          <a:xfrm>
            <a:off x="5903162" y="3672040"/>
            <a:ext cx="1499039" cy="14529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Web-Server</a:t>
            </a:r>
          </a:p>
        </p:txBody>
      </p:sp>
      <p:sp>
        <p:nvSpPr>
          <p:cNvPr id="11" name="Rechteck 10"/>
          <p:cNvSpPr/>
          <p:nvPr/>
        </p:nvSpPr>
        <p:spPr>
          <a:xfrm>
            <a:off x="4798607" y="3680718"/>
            <a:ext cx="1104555" cy="14529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Snapshot und Records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1819096" y="4019923"/>
            <a:ext cx="1121887" cy="7571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400" dirty="0"/>
              <a:t>Code</a:t>
            </a:r>
          </a:p>
        </p:txBody>
      </p:sp>
      <p:sp>
        <p:nvSpPr>
          <p:cNvPr id="13" name="Rechteck 12"/>
          <p:cNvSpPr/>
          <p:nvPr/>
        </p:nvSpPr>
        <p:spPr>
          <a:xfrm>
            <a:off x="6060956" y="5270376"/>
            <a:ext cx="1183452" cy="8944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Web-Page (</a:t>
            </a:r>
            <a:r>
              <a:rPr lang="de-CH" sz="1600" dirty="0" err="1"/>
              <a:t>html</a:t>
            </a:r>
            <a:r>
              <a:rPr lang="de-CH" sz="1600" dirty="0"/>
              <a:t>)</a:t>
            </a:r>
          </a:p>
        </p:txBody>
      </p:sp>
      <p:cxnSp>
        <p:nvCxnSpPr>
          <p:cNvPr id="14" name="Gerade Verbindung mit Pfeil 13"/>
          <p:cNvCxnSpPr>
            <a:stCxn id="11" idx="1"/>
            <a:endCxn id="18" idx="3"/>
          </p:cNvCxnSpPr>
          <p:nvPr/>
        </p:nvCxnSpPr>
        <p:spPr>
          <a:xfrm flipH="1">
            <a:off x="3840472" y="4407198"/>
            <a:ext cx="95813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7" idx="2"/>
            <a:endCxn id="9" idx="0"/>
          </p:cNvCxnSpPr>
          <p:nvPr/>
        </p:nvCxnSpPr>
        <p:spPr>
          <a:xfrm>
            <a:off x="6652682" y="2680480"/>
            <a:ext cx="0" cy="99156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9" idx="2"/>
            <a:endCxn id="13" idx="0"/>
          </p:cNvCxnSpPr>
          <p:nvPr/>
        </p:nvCxnSpPr>
        <p:spPr>
          <a:xfrm>
            <a:off x="6652682" y="5124999"/>
            <a:ext cx="0" cy="14537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Abgerundetes Rechteck 17"/>
          <p:cNvSpPr/>
          <p:nvPr/>
        </p:nvSpPr>
        <p:spPr>
          <a:xfrm>
            <a:off x="2940983" y="4028603"/>
            <a:ext cx="899489" cy="7571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400" dirty="0"/>
              <a:t>Socket</a:t>
            </a:r>
          </a:p>
        </p:txBody>
      </p:sp>
      <p:sp>
        <p:nvSpPr>
          <p:cNvPr id="20" name="Inhaltsplatzhalter 2"/>
          <p:cNvSpPr txBox="1">
            <a:spLocks/>
          </p:cNvSpPr>
          <p:nvPr/>
        </p:nvSpPr>
        <p:spPr>
          <a:xfrm>
            <a:off x="4566379" y="2980709"/>
            <a:ext cx="1205574" cy="470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CH" sz="2000" dirty="0"/>
              <a:t>Java</a:t>
            </a:r>
          </a:p>
        </p:txBody>
      </p:sp>
      <p:sp>
        <p:nvSpPr>
          <p:cNvPr id="21" name="Rechteck 20"/>
          <p:cNvSpPr/>
          <p:nvPr/>
        </p:nvSpPr>
        <p:spPr>
          <a:xfrm>
            <a:off x="4759158" y="5270376"/>
            <a:ext cx="1183452" cy="8944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 err="1"/>
              <a:t>UnitTest</a:t>
            </a:r>
            <a:r>
              <a:rPr lang="de-CH" sz="1600" dirty="0"/>
              <a:t>-Files</a:t>
            </a:r>
          </a:p>
        </p:txBody>
      </p:sp>
      <p:cxnSp>
        <p:nvCxnSpPr>
          <p:cNvPr id="22" name="Gerade Verbindung mit Pfeil 21"/>
          <p:cNvCxnSpPr/>
          <p:nvPr/>
        </p:nvCxnSpPr>
        <p:spPr>
          <a:xfrm>
            <a:off x="5352351" y="5124998"/>
            <a:ext cx="0" cy="14537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Modellanimation</a:t>
            </a:r>
            <a:endParaRPr lang="de-CH" sz="4000" dirty="0"/>
          </a:p>
        </p:txBody>
      </p:sp>
      <p:sp>
        <p:nvSpPr>
          <p:cNvPr id="4" name="Rechteck 3"/>
          <p:cNvSpPr/>
          <p:nvPr/>
        </p:nvSpPr>
        <p:spPr>
          <a:xfrm>
            <a:off x="5401110" y="1646236"/>
            <a:ext cx="3761276" cy="4447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6811750" y="1866522"/>
            <a:ext cx="1224136" cy="9463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Browser</a:t>
            </a:r>
          </a:p>
        </p:txBody>
      </p:sp>
      <p:sp>
        <p:nvSpPr>
          <p:cNvPr id="6" name="Inhaltsplatzhalter 2"/>
          <p:cNvSpPr>
            <a:spLocks noGrp="1"/>
          </p:cNvSpPr>
          <p:nvPr/>
        </p:nvSpPr>
        <p:spPr>
          <a:xfrm>
            <a:off x="5401110" y="1646236"/>
            <a:ext cx="648072" cy="470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000" dirty="0"/>
              <a:t>PC</a:t>
            </a:r>
          </a:p>
        </p:txBody>
      </p:sp>
      <p:sp>
        <p:nvSpPr>
          <p:cNvPr id="7" name="Rechteck 6"/>
          <p:cNvSpPr/>
          <p:nvPr/>
        </p:nvSpPr>
        <p:spPr>
          <a:xfrm>
            <a:off x="6739742" y="3359308"/>
            <a:ext cx="1368152" cy="14529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Web-Server</a:t>
            </a:r>
          </a:p>
        </p:txBody>
      </p:sp>
      <p:sp>
        <p:nvSpPr>
          <p:cNvPr id="8" name="Rechteck 7"/>
          <p:cNvSpPr/>
          <p:nvPr/>
        </p:nvSpPr>
        <p:spPr>
          <a:xfrm>
            <a:off x="5601072" y="3359309"/>
            <a:ext cx="1138670" cy="14529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Snapshot und Records</a:t>
            </a:r>
          </a:p>
        </p:txBody>
      </p:sp>
      <p:sp>
        <p:nvSpPr>
          <p:cNvPr id="9" name="Rechteck 8"/>
          <p:cNvSpPr/>
          <p:nvPr/>
        </p:nvSpPr>
        <p:spPr>
          <a:xfrm>
            <a:off x="6883758" y="5076505"/>
            <a:ext cx="1080120" cy="8944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Web-Page (</a:t>
            </a:r>
            <a:r>
              <a:rPr lang="de-CH" sz="1600" dirty="0" err="1"/>
              <a:t>html</a:t>
            </a:r>
            <a:r>
              <a:rPr lang="de-CH" sz="1600" dirty="0"/>
              <a:t>)</a:t>
            </a:r>
          </a:p>
        </p:txBody>
      </p:sp>
      <p:cxnSp>
        <p:nvCxnSpPr>
          <p:cNvPr id="10" name="Gerade Verbindung mit Pfeil 9"/>
          <p:cNvCxnSpPr>
            <a:stCxn id="5" idx="2"/>
            <a:endCxn id="7" idx="0"/>
          </p:cNvCxnSpPr>
          <p:nvPr/>
        </p:nvCxnSpPr>
        <p:spPr>
          <a:xfrm>
            <a:off x="7423818" y="2812837"/>
            <a:ext cx="0" cy="54647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9" idx="0"/>
          </p:cNvCxnSpPr>
          <p:nvPr/>
        </p:nvCxnSpPr>
        <p:spPr>
          <a:xfrm>
            <a:off x="7423818" y="4812267"/>
            <a:ext cx="0" cy="2642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743614" y="1646236"/>
            <a:ext cx="2880320" cy="4447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dirty="0"/>
          </a:p>
        </p:txBody>
      </p:sp>
      <p:sp>
        <p:nvSpPr>
          <p:cNvPr id="13" name="Abgerundetes Rechteck 12"/>
          <p:cNvSpPr/>
          <p:nvPr/>
        </p:nvSpPr>
        <p:spPr>
          <a:xfrm>
            <a:off x="1182949" y="3726086"/>
            <a:ext cx="1489765" cy="7571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400" dirty="0"/>
              <a:t>Code</a:t>
            </a:r>
          </a:p>
          <a:p>
            <a:pPr algn="ctr"/>
            <a:r>
              <a:rPr lang="de-CH" sz="1400" dirty="0"/>
              <a:t>(</a:t>
            </a:r>
            <a:r>
              <a:rPr lang="de-CH" sz="1400" dirty="0" err="1"/>
              <a:t>Ringbuffer</a:t>
            </a:r>
            <a:r>
              <a:rPr lang="de-CH" sz="1400" dirty="0"/>
              <a:t>)</a:t>
            </a:r>
          </a:p>
        </p:txBody>
      </p:sp>
      <p:cxnSp>
        <p:nvCxnSpPr>
          <p:cNvPr id="16" name="Gerade Verbindung mit Pfeil 15"/>
          <p:cNvCxnSpPr>
            <a:stCxn id="8" idx="1"/>
            <a:endCxn id="13" idx="3"/>
          </p:cNvCxnSpPr>
          <p:nvPr/>
        </p:nvCxnSpPr>
        <p:spPr>
          <a:xfrm flipH="1">
            <a:off x="2672714" y="4085789"/>
            <a:ext cx="2928358" cy="1889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Inhaltsplatzhalter 2"/>
          <p:cNvSpPr txBox="1">
            <a:spLocks/>
          </p:cNvSpPr>
          <p:nvPr/>
        </p:nvSpPr>
        <p:spPr>
          <a:xfrm>
            <a:off x="3623934" y="3646367"/>
            <a:ext cx="1777176" cy="380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CH" sz="2000" dirty="0"/>
              <a:t>z.B. CAN Bus</a:t>
            </a:r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743614" y="1646236"/>
            <a:ext cx="985088" cy="470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CH" sz="20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118340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Modellanimation</a:t>
            </a:r>
            <a:endParaRPr lang="de-CH" sz="4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687746" y="3609231"/>
            <a:ext cx="1023930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400" dirty="0"/>
              <a:t>Proc1</a:t>
            </a:r>
          </a:p>
        </p:txBody>
      </p:sp>
      <p:sp>
        <p:nvSpPr>
          <p:cNvPr id="5" name="Rechteck 4"/>
          <p:cNvSpPr/>
          <p:nvPr/>
        </p:nvSpPr>
        <p:spPr>
          <a:xfrm>
            <a:off x="526870" y="1601725"/>
            <a:ext cx="5112568" cy="4447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dirty="0"/>
          </a:p>
        </p:txBody>
      </p:sp>
      <p:sp>
        <p:nvSpPr>
          <p:cNvPr id="6" name="Inhaltsplatzhalter 2"/>
          <p:cNvSpPr>
            <a:spLocks noGrp="1"/>
          </p:cNvSpPr>
          <p:nvPr/>
        </p:nvSpPr>
        <p:spPr>
          <a:xfrm>
            <a:off x="522146" y="1556792"/>
            <a:ext cx="1189530" cy="470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000" dirty="0"/>
              <a:t>Target</a:t>
            </a:r>
          </a:p>
        </p:txBody>
      </p:sp>
      <p:sp>
        <p:nvSpPr>
          <p:cNvPr id="7" name="Rechteck 6"/>
          <p:cNvSpPr/>
          <p:nvPr/>
        </p:nvSpPr>
        <p:spPr>
          <a:xfrm>
            <a:off x="4008882" y="3314797"/>
            <a:ext cx="1368152" cy="14529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Web-Server</a:t>
            </a:r>
          </a:p>
        </p:txBody>
      </p:sp>
      <p:sp>
        <p:nvSpPr>
          <p:cNvPr id="9" name="Rechteck 8"/>
          <p:cNvSpPr/>
          <p:nvPr/>
        </p:nvSpPr>
        <p:spPr>
          <a:xfrm>
            <a:off x="2864768" y="3314798"/>
            <a:ext cx="1144114" cy="14529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Snapshot und Records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933565" y="3662680"/>
            <a:ext cx="1364317" cy="7571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400" dirty="0"/>
              <a:t>Code</a:t>
            </a:r>
          </a:p>
        </p:txBody>
      </p:sp>
      <p:sp>
        <p:nvSpPr>
          <p:cNvPr id="11" name="Rechteck 10"/>
          <p:cNvSpPr/>
          <p:nvPr/>
        </p:nvSpPr>
        <p:spPr>
          <a:xfrm>
            <a:off x="4152898" y="5031994"/>
            <a:ext cx="1080120" cy="8944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Web-Page (</a:t>
            </a:r>
            <a:r>
              <a:rPr lang="de-CH" sz="1600" dirty="0" err="1"/>
              <a:t>html</a:t>
            </a:r>
            <a:r>
              <a:rPr lang="de-CH" sz="1600" dirty="0"/>
              <a:t>)</a:t>
            </a:r>
          </a:p>
        </p:txBody>
      </p:sp>
      <p:cxnSp>
        <p:nvCxnSpPr>
          <p:cNvPr id="12" name="Gerade Verbindung mit Pfeil 11"/>
          <p:cNvCxnSpPr>
            <a:stCxn id="9" idx="1"/>
            <a:endCxn id="10" idx="3"/>
          </p:cNvCxnSpPr>
          <p:nvPr/>
        </p:nvCxnSpPr>
        <p:spPr>
          <a:xfrm flipH="1" flipV="1">
            <a:off x="2297882" y="4041275"/>
            <a:ext cx="566886" cy="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7" idx="2"/>
            <a:endCxn id="11" idx="0"/>
          </p:cNvCxnSpPr>
          <p:nvPr/>
        </p:nvCxnSpPr>
        <p:spPr>
          <a:xfrm>
            <a:off x="4692958" y="4767756"/>
            <a:ext cx="0" cy="2642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6791566" y="1655442"/>
            <a:ext cx="2592288" cy="4447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CH" dirty="0"/>
          </a:p>
        </p:txBody>
      </p:sp>
      <p:sp>
        <p:nvSpPr>
          <p:cNvPr id="16" name="Rechteck 15"/>
          <p:cNvSpPr/>
          <p:nvPr/>
        </p:nvSpPr>
        <p:spPr>
          <a:xfrm>
            <a:off x="7475642" y="3568121"/>
            <a:ext cx="1224136" cy="9463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Browser</a:t>
            </a:r>
          </a:p>
        </p:txBody>
      </p:sp>
      <p:cxnSp>
        <p:nvCxnSpPr>
          <p:cNvPr id="17" name="Gerade Verbindung mit Pfeil 16"/>
          <p:cNvCxnSpPr>
            <a:stCxn id="16" idx="1"/>
            <a:endCxn id="7" idx="3"/>
          </p:cNvCxnSpPr>
          <p:nvPr/>
        </p:nvCxnSpPr>
        <p:spPr>
          <a:xfrm flipH="1" flipV="1">
            <a:off x="5377034" y="4041277"/>
            <a:ext cx="2098608" cy="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Inhaltsplatzhalter 2"/>
          <p:cNvSpPr txBox="1">
            <a:spLocks/>
          </p:cNvSpPr>
          <p:nvPr/>
        </p:nvSpPr>
        <p:spPr>
          <a:xfrm>
            <a:off x="5711446" y="3723784"/>
            <a:ext cx="1224136" cy="35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000" dirty="0"/>
              <a:t>Ethernet</a:t>
            </a:r>
          </a:p>
        </p:txBody>
      </p:sp>
      <p:sp>
        <p:nvSpPr>
          <p:cNvPr id="19" name="Inhaltsplatzhalter 2"/>
          <p:cNvSpPr txBox="1">
            <a:spLocks/>
          </p:cNvSpPr>
          <p:nvPr/>
        </p:nvSpPr>
        <p:spPr>
          <a:xfrm>
            <a:off x="6791566" y="1655442"/>
            <a:ext cx="648072" cy="470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CH" sz="2000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23467594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9746" y="274639"/>
            <a:ext cx="9243774" cy="922337"/>
          </a:xfrm>
        </p:spPr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Code-Generierung mittels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416496" y="3284984"/>
            <a:ext cx="8992394" cy="1440160"/>
          </a:xfrm>
        </p:spPr>
        <p:txBody>
          <a:bodyPr>
            <a:noAutofit/>
          </a:bodyPr>
          <a:lstStyle/>
          <a:p>
            <a:pPr algn="ctr"/>
            <a:r>
              <a:rPr lang="de-CH" sz="3600" dirty="0"/>
              <a:t>Besten Dank für Ihre Aufmerksamkeit.</a:t>
            </a:r>
          </a:p>
          <a:p>
            <a:pPr algn="ctr"/>
            <a:r>
              <a:rPr lang="de-CH" sz="36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7335233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 &amp; Links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7988" y="1700212"/>
            <a:ext cx="8992394" cy="4465092"/>
          </a:xfrm>
        </p:spPr>
        <p:txBody>
          <a:bodyPr>
            <a:noAutofit/>
          </a:bodyPr>
          <a:lstStyle/>
          <a:p>
            <a:pPr lvl="1"/>
            <a:r>
              <a:rPr lang="de-CH" sz="2400" dirty="0"/>
              <a:t>The </a:t>
            </a:r>
            <a:r>
              <a:rPr lang="de-CH" sz="2400" dirty="0" err="1"/>
              <a:t>Eclipse</a:t>
            </a:r>
            <a:r>
              <a:rPr lang="de-CH" sz="2400" dirty="0"/>
              <a:t> </a:t>
            </a:r>
            <a:r>
              <a:rPr lang="de-CH" sz="2400" dirty="0" err="1"/>
              <a:t>Foundation</a:t>
            </a:r>
            <a:r>
              <a:rPr lang="de-CH" sz="2400" dirty="0"/>
              <a:t>, </a:t>
            </a:r>
            <a:r>
              <a:rPr lang="de-CH" sz="2400" dirty="0" err="1"/>
              <a:t>Eclipse</a:t>
            </a:r>
            <a:r>
              <a:rPr lang="de-CH" sz="2400" dirty="0"/>
              <a:t> Modeling Framework Project, siehe: </a:t>
            </a:r>
            <a:r>
              <a:rPr lang="de-CH" sz="2400" dirty="0">
                <a:hlinkClick r:id="rId2"/>
              </a:rPr>
              <a:t>www.eclipse.org/modeling/emf/</a:t>
            </a:r>
            <a:endParaRPr lang="de-CH" sz="2400" dirty="0"/>
          </a:p>
          <a:p>
            <a:pPr lvl="1"/>
            <a:r>
              <a:rPr lang="de-CH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Stahl</a:t>
            </a:r>
            <a:r>
              <a:rPr lang="de-CH" sz="2400">
                <a:solidFill>
                  <a:schemeClr val="tx1">
                    <a:lumMod val="75000"/>
                    <a:lumOff val="25000"/>
                  </a:schemeClr>
                </a:solidFill>
              </a:rPr>
              <a:t>; Völter</a:t>
            </a:r>
            <a:endParaRPr lang="de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de-CH" sz="2400" dirty="0"/>
              <a:t>C. Faure, F. </a:t>
            </a:r>
            <a:r>
              <a:rPr lang="de-CH" sz="2400" dirty="0" err="1"/>
              <a:t>Allilaire</a:t>
            </a:r>
            <a:r>
              <a:rPr lang="de-CH" sz="2400" dirty="0"/>
              <a:t>, The List Metamodel </a:t>
            </a:r>
            <a:r>
              <a:rPr lang="de-CH" sz="2400" dirty="0" err="1"/>
              <a:t>Refactoring</a:t>
            </a:r>
            <a:r>
              <a:rPr lang="de-CH" sz="2400" dirty="0"/>
              <a:t> </a:t>
            </a:r>
            <a:r>
              <a:rPr lang="de-CH" sz="2400" dirty="0" err="1"/>
              <a:t>example</a:t>
            </a:r>
            <a:r>
              <a:rPr lang="de-CH" sz="2400" dirty="0"/>
              <a:t>, siehe: </a:t>
            </a:r>
            <a:r>
              <a:rPr lang="de-CH" sz="2400" dirty="0">
                <a:hlinkClick r:id="rId3"/>
              </a:rPr>
              <a:t>www.eclipse.org/m2m/atl/basicExamples_Patterns/</a:t>
            </a:r>
            <a:endParaRPr lang="de-CH" sz="2400" dirty="0"/>
          </a:p>
          <a:p>
            <a:pPr lvl="1"/>
            <a:r>
              <a:rPr lang="de-CH" sz="2400" dirty="0"/>
              <a:t>G. Wachsmuth, Metamodel Adaptation </a:t>
            </a:r>
            <a:r>
              <a:rPr lang="de-CH" sz="2400" dirty="0" err="1"/>
              <a:t>and</a:t>
            </a:r>
            <a:r>
              <a:rPr lang="de-CH" sz="2400" dirty="0"/>
              <a:t> Model Co-adaptation, </a:t>
            </a:r>
            <a:r>
              <a:rPr lang="de-CH" sz="2400" dirty="0" err="1"/>
              <a:t>Lecture</a:t>
            </a:r>
            <a:r>
              <a:rPr lang="de-CH" sz="2400" dirty="0"/>
              <a:t> Notes in Computer Science, Volume 4609</a:t>
            </a:r>
          </a:p>
          <a:p>
            <a:pPr lvl="1"/>
            <a:r>
              <a:rPr lang="de-CH" sz="2400" dirty="0"/>
              <a:t>MODELLE IM RAMPENLICHT: VORAUSSETZUNGEN FÜR AGILES ARBEITEN MIT MODELLEN https://www.actifsource.com/</a:t>
            </a:r>
          </a:p>
        </p:txBody>
      </p:sp>
    </p:spTree>
    <p:extLst>
      <p:ext uri="{BB962C8B-B14F-4D97-AF65-F5344CB8AC3E}">
        <p14:creationId xmlns:p14="http://schemas.microsoft.com/office/powerpoint/2010/main" val="16240068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CH" sz="2400" dirty="0"/>
              <a:t>RDF ist vom W3C (World Wide Web </a:t>
            </a:r>
            <a:r>
              <a:rPr lang="de-CH" sz="2400" dirty="0" err="1"/>
              <a:t>Consortium</a:t>
            </a:r>
            <a:r>
              <a:rPr lang="de-CH" sz="2400" dirty="0"/>
              <a:t>) als Standard zur Beschreibung von Metadaten konzipiert worden.</a:t>
            </a:r>
            <a:endParaRPr lang="en-US" sz="2400" dirty="0"/>
          </a:p>
          <a:p>
            <a:pPr lvl="1"/>
            <a:r>
              <a:rPr lang="en-US" sz="2400" dirty="0" err="1"/>
              <a:t>Actifsource</a:t>
            </a:r>
            <a:r>
              <a:rPr lang="en-US" sz="2400" dirty="0"/>
              <a:t> </a:t>
            </a:r>
            <a:r>
              <a:rPr lang="en-US" sz="2400" dirty="0" err="1"/>
              <a:t>ist</a:t>
            </a:r>
            <a:r>
              <a:rPr lang="en-US" sz="2400" dirty="0"/>
              <a:t> </a:t>
            </a:r>
            <a:r>
              <a:rPr lang="en-US" sz="2400" dirty="0" err="1"/>
              <a:t>nach</a:t>
            </a:r>
            <a:r>
              <a:rPr lang="en-US" sz="2400" dirty="0"/>
              <a:t> </a:t>
            </a:r>
            <a:r>
              <a:rPr lang="en-US" sz="2400" dirty="0" err="1"/>
              <a:t>dem</a:t>
            </a:r>
            <a:r>
              <a:rPr lang="en-US" sz="2400" dirty="0"/>
              <a:t> </a:t>
            </a:r>
            <a:r>
              <a:rPr lang="de-CH" sz="2400" dirty="0"/>
              <a:t>RDF-Modell aufgebaut.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1172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sz="2400" dirty="0" err="1"/>
              <a:t>Alle</a:t>
            </a:r>
            <a:r>
              <a:rPr lang="en-US" sz="2400" dirty="0"/>
              <a:t> </a:t>
            </a:r>
            <a:r>
              <a:rPr lang="en-US" sz="2400" dirty="0" err="1"/>
              <a:t>Informationen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</a:t>
            </a:r>
            <a:r>
              <a:rPr lang="en-US" sz="2400" dirty="0" err="1"/>
              <a:t>als</a:t>
            </a:r>
            <a:r>
              <a:rPr lang="en-US" sz="2400" dirty="0"/>
              <a:t> Statement </a:t>
            </a:r>
            <a:r>
              <a:rPr lang="en-US" sz="2400" dirty="0" err="1"/>
              <a:t>gespeichert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Statements </a:t>
            </a:r>
            <a:r>
              <a:rPr lang="en-US" sz="2400" dirty="0" err="1"/>
              <a:t>sind</a:t>
            </a:r>
            <a:r>
              <a:rPr lang="en-US" sz="2400" dirty="0"/>
              <a:t> Triples</a:t>
            </a:r>
          </a:p>
          <a:p>
            <a:pPr marL="361950" lvl="2" indent="0">
              <a:buNone/>
            </a:pPr>
            <a:r>
              <a:rPr lang="en-US" sz="2400" dirty="0"/>
              <a:t>(</a:t>
            </a:r>
            <a:r>
              <a:rPr lang="en-US" sz="2400" b="1" dirty="0"/>
              <a:t>Subject</a:t>
            </a:r>
            <a:r>
              <a:rPr lang="en-US" sz="2400" dirty="0"/>
              <a:t>, </a:t>
            </a:r>
            <a:r>
              <a:rPr lang="en-US" sz="2400" b="1" dirty="0"/>
              <a:t>Predicate</a:t>
            </a:r>
            <a:r>
              <a:rPr lang="en-US" sz="2400" dirty="0"/>
              <a:t>, </a:t>
            </a:r>
            <a:r>
              <a:rPr lang="en-US" sz="2400" b="1" dirty="0"/>
              <a:t>Object</a:t>
            </a:r>
            <a:r>
              <a:rPr lang="en-US" sz="2400" dirty="0"/>
              <a:t>).</a:t>
            </a:r>
          </a:p>
          <a:p>
            <a:pPr lvl="1"/>
            <a:r>
              <a:rPr lang="en-US" sz="2400" dirty="0"/>
              <a:t>Subject and Predicate are Resources.</a:t>
            </a:r>
          </a:p>
          <a:p>
            <a:pPr lvl="1"/>
            <a:r>
              <a:rPr lang="en-US" sz="2400" dirty="0"/>
              <a:t>Object can be Resource or Literal.</a:t>
            </a:r>
          </a:p>
          <a:p>
            <a:pPr lvl="1"/>
            <a:r>
              <a:rPr lang="en-US" sz="2400" dirty="0"/>
              <a:t>Literal is a value (stored as String).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Abgerundetes Rechteck 3"/>
          <p:cNvSpPr/>
          <p:nvPr/>
        </p:nvSpPr>
        <p:spPr>
          <a:xfrm>
            <a:off x="704528" y="4904775"/>
            <a:ext cx="1152128" cy="664132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704528" y="492257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Batterien </a:t>
            </a:r>
            <a:r>
              <a:rPr lang="de-CH" b="1" dirty="0" err="1"/>
              <a:t>Subject</a:t>
            </a:r>
            <a:endParaRPr lang="de-CH" dirty="0"/>
          </a:p>
        </p:txBody>
      </p:sp>
      <p:sp>
        <p:nvSpPr>
          <p:cNvPr id="9" name="Abgerundetes Rechteck 8"/>
          <p:cNvSpPr/>
          <p:nvPr/>
        </p:nvSpPr>
        <p:spPr>
          <a:xfrm>
            <a:off x="1856656" y="4906515"/>
            <a:ext cx="1296144" cy="664132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856656" y="4942909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enthalten</a:t>
            </a:r>
          </a:p>
          <a:p>
            <a:r>
              <a:rPr lang="de-CH" b="1" dirty="0" err="1"/>
              <a:t>Predicate</a:t>
            </a:r>
            <a:endParaRPr lang="de-CH" dirty="0"/>
          </a:p>
        </p:txBody>
      </p:sp>
      <p:sp>
        <p:nvSpPr>
          <p:cNvPr id="11" name="Abgerundetes Rechteck 10"/>
          <p:cNvSpPr/>
          <p:nvPr/>
        </p:nvSpPr>
        <p:spPr>
          <a:xfrm>
            <a:off x="3152800" y="4904774"/>
            <a:ext cx="1152128" cy="664132"/>
          </a:xfrm>
          <a:prstGeom prst="roundRect">
            <a:avLst>
              <a:gd name="adj" fmla="val 574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152800" y="492257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Säure</a:t>
            </a:r>
          </a:p>
          <a:p>
            <a:r>
              <a:rPr lang="de-CH" b="1" dirty="0" err="1"/>
              <a:t>Object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1856656" y="457183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Statement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89" y="2381086"/>
            <a:ext cx="28098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9832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>
              <a:spcAft>
                <a:spcPts val="720"/>
              </a:spcAft>
            </a:pPr>
            <a:r>
              <a:rPr lang="en-US" sz="2400" b="1" dirty="0" err="1"/>
              <a:t>Erweiterung</a:t>
            </a:r>
            <a:r>
              <a:rPr lang="en-US" sz="2400" b="1" dirty="0"/>
              <a:t> von </a:t>
            </a:r>
            <a:r>
              <a:rPr lang="en-US" sz="2400" b="1" dirty="0" err="1"/>
              <a:t>Actifsource</a:t>
            </a:r>
            <a:r>
              <a:rPr lang="en-US" sz="2400" b="1" dirty="0"/>
              <a:t> </a:t>
            </a:r>
            <a:r>
              <a:rPr lang="en-US" sz="2400" b="1" dirty="0" err="1"/>
              <a:t>über</a:t>
            </a:r>
            <a:r>
              <a:rPr lang="en-US" sz="2400" b="1" dirty="0"/>
              <a:t> Aspect:</a:t>
            </a:r>
          </a:p>
          <a:p>
            <a:pPr marL="274320" lvl="1" indent="0" hangingPunct="0">
              <a:spcAft>
                <a:spcPts val="720"/>
              </a:spcAft>
            </a:pPr>
            <a:r>
              <a:rPr lang="en-US" sz="2400" dirty="0" err="1"/>
              <a:t>RangeRestriction</a:t>
            </a:r>
            <a:r>
              <a:rPr lang="en-US" sz="2400" dirty="0"/>
              <a:t> Aspect</a:t>
            </a:r>
          </a:p>
          <a:p>
            <a:pPr marL="274320" lvl="1" indent="0" hangingPunct="0">
              <a:spcAft>
                <a:spcPts val="720"/>
              </a:spcAft>
            </a:pPr>
            <a:r>
              <a:rPr lang="en-US" sz="2400" dirty="0" err="1"/>
              <a:t>ResourceValidation</a:t>
            </a:r>
            <a:r>
              <a:rPr lang="en-US" sz="2400" dirty="0"/>
              <a:t> Aspect</a:t>
            </a:r>
          </a:p>
          <a:p>
            <a:pPr marL="274320" lvl="1" indent="0" hangingPunct="0">
              <a:spcAft>
                <a:spcPts val="720"/>
              </a:spcAft>
            </a:pPr>
            <a:r>
              <a:rPr lang="en-US" sz="2400" dirty="0"/>
              <a:t>Initialization Aspect</a:t>
            </a:r>
          </a:p>
          <a:p>
            <a:pPr marL="274320" lvl="1" indent="0" hangingPunct="0">
              <a:spcAft>
                <a:spcPts val="720"/>
              </a:spcAft>
            </a:pPr>
            <a:r>
              <a:rPr lang="en-US" sz="2400" dirty="0"/>
              <a:t>Name Aspect</a:t>
            </a:r>
          </a:p>
          <a:p>
            <a:pPr marL="274320" lvl="1" indent="0" hangingPunct="0">
              <a:spcAft>
                <a:spcPts val="720"/>
              </a:spcAft>
            </a:pPr>
            <a:r>
              <a:rPr lang="en-US" sz="2400" dirty="0"/>
              <a:t>Literal Aspect</a:t>
            </a:r>
          </a:p>
          <a:p>
            <a:pPr marL="274320" lvl="1" indent="0" hangingPunct="0">
              <a:spcAft>
                <a:spcPts val="720"/>
              </a:spcAft>
            </a:pPr>
            <a:r>
              <a:rPr lang="en-US" sz="2400" dirty="0" err="1"/>
              <a:t>Refactorer</a:t>
            </a:r>
            <a:r>
              <a:rPr lang="en-US" sz="2400" dirty="0"/>
              <a:t> Aspect</a:t>
            </a:r>
          </a:p>
          <a:p>
            <a:pPr marL="274320" lvl="1" indent="0" hangingPunct="0">
              <a:spcAft>
                <a:spcPts val="720"/>
              </a:spcAft>
            </a:pPr>
            <a:r>
              <a:rPr lang="en-US" sz="2400" dirty="0" err="1"/>
              <a:t>DecoratingRelation</a:t>
            </a:r>
            <a:r>
              <a:rPr lang="en-US" sz="2400" dirty="0"/>
              <a:t> Aspect</a:t>
            </a:r>
          </a:p>
          <a:p>
            <a:pPr marL="274320" lvl="1" indent="0" hangingPunct="0">
              <a:spcAft>
                <a:spcPts val="720"/>
              </a:spcAft>
              <a:buNone/>
            </a:pPr>
            <a:endParaRPr lang="en-US" sz="2400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8497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INode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74320" lvl="1" indent="0" hangingPunct="0">
              <a:spcAft>
                <a:spcPts val="720"/>
              </a:spcAft>
              <a:buNone/>
            </a:pPr>
            <a:endParaRPr lang="en-US" sz="2400" dirty="0"/>
          </a:p>
          <a:p>
            <a:endParaRPr lang="de-CH" dirty="0"/>
          </a:p>
        </p:txBody>
      </p:sp>
      <p:sp>
        <p:nvSpPr>
          <p:cNvPr id="4" name="Abgerundetes Rechteck 3"/>
          <p:cNvSpPr/>
          <p:nvPr/>
        </p:nvSpPr>
        <p:spPr>
          <a:xfrm>
            <a:off x="3008784" y="2060848"/>
            <a:ext cx="2418269" cy="5954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INode</a:t>
            </a:r>
            <a:endParaRPr lang="de-CH" sz="2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5427053" y="5329809"/>
            <a:ext cx="2418269" cy="57606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StringLiteral</a:t>
            </a:r>
            <a:endParaRPr lang="de-CH" sz="2800" dirty="0"/>
          </a:p>
        </p:txBody>
      </p:sp>
      <p:cxnSp>
        <p:nvCxnSpPr>
          <p:cNvPr id="7" name="Gerade Verbindung mit Pfeil 6"/>
          <p:cNvCxnSpPr>
            <a:stCxn id="5" idx="0"/>
            <a:endCxn id="16" idx="2"/>
          </p:cNvCxnSpPr>
          <p:nvPr/>
        </p:nvCxnSpPr>
        <p:spPr>
          <a:xfrm flipH="1" flipV="1">
            <a:off x="5946111" y="4298444"/>
            <a:ext cx="690077" cy="1031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10" idx="0"/>
            <a:endCxn id="4" idx="2"/>
          </p:cNvCxnSpPr>
          <p:nvPr/>
        </p:nvCxnSpPr>
        <p:spPr>
          <a:xfrm flipV="1">
            <a:off x="2540732" y="2656344"/>
            <a:ext cx="1677187" cy="10466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/>
          <p:cNvSpPr/>
          <p:nvPr/>
        </p:nvSpPr>
        <p:spPr>
          <a:xfrm>
            <a:off x="992560" y="3702948"/>
            <a:ext cx="3096344" cy="5954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Resource</a:t>
            </a:r>
            <a:r>
              <a:rPr lang="de-CH" sz="2800" dirty="0"/>
              <a:t> (</a:t>
            </a:r>
            <a:r>
              <a:rPr lang="de-CH" sz="2800" dirty="0" err="1"/>
              <a:t>guid</a:t>
            </a:r>
            <a:r>
              <a:rPr lang="de-CH" sz="2800" dirty="0"/>
              <a:t>)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4736976" y="3702948"/>
            <a:ext cx="2418269" cy="5954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Literal</a:t>
            </a:r>
            <a:endParaRPr lang="de-CH" sz="2800" dirty="0"/>
          </a:p>
        </p:txBody>
      </p:sp>
      <p:cxnSp>
        <p:nvCxnSpPr>
          <p:cNvPr id="20" name="Gerade Verbindung mit Pfeil 19"/>
          <p:cNvCxnSpPr/>
          <p:nvPr/>
        </p:nvCxnSpPr>
        <p:spPr bwMode="auto">
          <a:xfrm>
            <a:off x="6393160" y="3933056"/>
            <a:ext cx="914400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Gerade Verbindung mit Pfeil 21"/>
          <p:cNvCxnSpPr>
            <a:stCxn id="16" idx="0"/>
          </p:cNvCxnSpPr>
          <p:nvPr/>
        </p:nvCxnSpPr>
        <p:spPr bwMode="auto">
          <a:xfrm flipH="1" flipV="1">
            <a:off x="4664968" y="2901416"/>
            <a:ext cx="1281143" cy="8015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winkelte Verbindung 27"/>
          <p:cNvCxnSpPr/>
          <p:nvPr/>
        </p:nvCxnSpPr>
        <p:spPr bwMode="auto">
          <a:xfrm flipV="1">
            <a:off x="1064568" y="2060848"/>
            <a:ext cx="1152128" cy="595496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9"/>
          <p:cNvCxnSpPr>
            <a:stCxn id="16" idx="0"/>
            <a:endCxn id="4" idx="2"/>
          </p:cNvCxnSpPr>
          <p:nvPr/>
        </p:nvCxnSpPr>
        <p:spPr>
          <a:xfrm flipH="1" flipV="1">
            <a:off x="4217919" y="2656344"/>
            <a:ext cx="1728192" cy="10466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bgerundetes Rechteck 37"/>
          <p:cNvSpPr/>
          <p:nvPr/>
        </p:nvSpPr>
        <p:spPr>
          <a:xfrm>
            <a:off x="6850360" y="4941168"/>
            <a:ext cx="2418269" cy="57606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IntegerLiteral</a:t>
            </a:r>
            <a:endParaRPr lang="de-CH" sz="2800" dirty="0"/>
          </a:p>
        </p:txBody>
      </p:sp>
      <p:cxnSp>
        <p:nvCxnSpPr>
          <p:cNvPr id="40" name="Gerade Verbindung mit Pfeil 39"/>
          <p:cNvCxnSpPr>
            <a:stCxn id="38" idx="0"/>
            <a:endCxn id="16" idx="2"/>
          </p:cNvCxnSpPr>
          <p:nvPr/>
        </p:nvCxnSpPr>
        <p:spPr>
          <a:xfrm flipH="1" flipV="1">
            <a:off x="5946111" y="4298444"/>
            <a:ext cx="2113384" cy="642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197205" y="5339085"/>
            <a:ext cx="1515435" cy="57606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Subject</a:t>
            </a:r>
            <a:endParaRPr lang="de-CH" sz="2800" dirty="0"/>
          </a:p>
        </p:txBody>
      </p:sp>
      <p:sp>
        <p:nvSpPr>
          <p:cNvPr id="45" name="Abgerundetes Rechteck 44"/>
          <p:cNvSpPr/>
          <p:nvPr/>
        </p:nvSpPr>
        <p:spPr>
          <a:xfrm>
            <a:off x="1712640" y="5339545"/>
            <a:ext cx="1803467" cy="57606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Predicate</a:t>
            </a:r>
            <a:endParaRPr lang="de-CH" sz="2800" dirty="0"/>
          </a:p>
        </p:txBody>
      </p:sp>
      <p:sp>
        <p:nvSpPr>
          <p:cNvPr id="46" name="Abgerundetes Rechteck 45"/>
          <p:cNvSpPr/>
          <p:nvPr/>
        </p:nvSpPr>
        <p:spPr>
          <a:xfrm>
            <a:off x="3516107" y="5346523"/>
            <a:ext cx="1436893" cy="57606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Object</a:t>
            </a:r>
            <a:endParaRPr lang="de-CH" sz="2800" dirty="0"/>
          </a:p>
        </p:txBody>
      </p:sp>
      <p:cxnSp>
        <p:nvCxnSpPr>
          <p:cNvPr id="49" name="Gerade Verbindung mit Pfeil 48"/>
          <p:cNvCxnSpPr>
            <a:stCxn id="44" idx="0"/>
            <a:endCxn id="10" idx="2"/>
          </p:cNvCxnSpPr>
          <p:nvPr/>
        </p:nvCxnSpPr>
        <p:spPr>
          <a:xfrm flipV="1">
            <a:off x="954923" y="4298444"/>
            <a:ext cx="1585809" cy="1040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stCxn id="45" idx="0"/>
            <a:endCxn id="10" idx="2"/>
          </p:cNvCxnSpPr>
          <p:nvPr/>
        </p:nvCxnSpPr>
        <p:spPr>
          <a:xfrm flipH="1" flipV="1">
            <a:off x="2540732" y="4298444"/>
            <a:ext cx="73642" cy="10411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46" idx="0"/>
            <a:endCxn id="4" idx="2"/>
          </p:cNvCxnSpPr>
          <p:nvPr/>
        </p:nvCxnSpPr>
        <p:spPr>
          <a:xfrm flipH="1" flipV="1">
            <a:off x="4217919" y="2656344"/>
            <a:ext cx="16635" cy="2690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3577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A7C7-4F08-DDC8-6AEA-28988ED2D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B7398-8384-EE4D-AE39-6A73389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Actifsource</a:t>
            </a:r>
            <a:r>
              <a:rPr lang="de-C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CH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Javamodel</a:t>
            </a:r>
            <a:endParaRPr lang="de-C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48538-7B84-9272-4047-A775925E95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74320" lvl="1" indent="0" hangingPunct="0">
              <a:spcAft>
                <a:spcPts val="720"/>
              </a:spcAft>
              <a:buNone/>
            </a:pPr>
            <a:endParaRPr lang="en-US" sz="2400" dirty="0"/>
          </a:p>
          <a:p>
            <a:endParaRPr lang="de-CH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B224F20-8B38-2E01-C6FD-C1A89734785F}"/>
              </a:ext>
            </a:extLst>
          </p:cNvPr>
          <p:cNvCxnSpPr/>
          <p:nvPr/>
        </p:nvCxnSpPr>
        <p:spPr bwMode="auto">
          <a:xfrm>
            <a:off x="6393160" y="3933056"/>
            <a:ext cx="914400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C7E650A-506B-4D16-4910-6CB128BA3B2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664968" y="2901416"/>
            <a:ext cx="1281143" cy="8015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4872CD66-3B40-44FD-19DC-902F7A104404}"/>
              </a:ext>
            </a:extLst>
          </p:cNvPr>
          <p:cNvCxnSpPr/>
          <p:nvPr/>
        </p:nvCxnSpPr>
        <p:spPr bwMode="auto">
          <a:xfrm flipV="1">
            <a:off x="1064568" y="2060848"/>
            <a:ext cx="1152128" cy="595496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2EB8414-B72F-FCD9-C105-FACA002D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11" y="1806041"/>
            <a:ext cx="4124325" cy="21907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73FD91F-80F4-8A60-90BD-FA2BD4BA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22" y="2023293"/>
            <a:ext cx="23526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40184"/>
      </p:ext>
    </p:extLst>
  </p:cSld>
  <p:clrMapOvr>
    <a:masterClrMapping/>
  </p:clrMapOvr>
</p:sld>
</file>

<file path=ppt/theme/theme1.xml><?xml version="1.0" encoding="utf-8"?>
<a:theme xmlns:a="http://schemas.openxmlformats.org/drawingml/2006/main" name="111007 KOMAX_Wire">
  <a:themeElements>
    <a:clrScheme name="Komax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5BBB"/>
      </a:accent1>
      <a:accent2>
        <a:srgbClr val="E98300"/>
      </a:accent2>
      <a:accent3>
        <a:srgbClr val="DE3831"/>
      </a:accent3>
      <a:accent4>
        <a:srgbClr val="BCBDBC"/>
      </a:accent4>
      <a:accent5>
        <a:srgbClr val="AAB5DA"/>
      </a:accent5>
      <a:accent6>
        <a:srgbClr val="76AB4C"/>
      </a:accent6>
      <a:hlink>
        <a:srgbClr val="954A87"/>
      </a:hlink>
      <a:folHlink>
        <a:srgbClr val="747E85"/>
      </a:folHlink>
    </a:clrScheme>
    <a:fontScheme name="KC_Komax_template_new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KC_Komax_template_n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D5CA5"/>
        </a:accent1>
        <a:accent2>
          <a:srgbClr val="DF9A18"/>
        </a:accent2>
        <a:accent3>
          <a:srgbClr val="FFFFFF"/>
        </a:accent3>
        <a:accent4>
          <a:srgbClr val="000000"/>
        </a:accent4>
        <a:accent5>
          <a:srgbClr val="ABB5CF"/>
        </a:accent5>
        <a:accent6>
          <a:srgbClr val="CA8B15"/>
        </a:accent6>
        <a:hlink>
          <a:srgbClr val="CB4F38"/>
        </a:hlink>
        <a:folHlink>
          <a:srgbClr val="CAD22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F4DBC"/>
        </a:accent1>
        <a:accent2>
          <a:srgbClr val="E98300"/>
        </a:accent2>
        <a:accent3>
          <a:srgbClr val="FFFFFF"/>
        </a:accent3>
        <a:accent4>
          <a:srgbClr val="000000"/>
        </a:accent4>
        <a:accent5>
          <a:srgbClr val="AAB2DA"/>
        </a:accent5>
        <a:accent6>
          <a:srgbClr val="D37600"/>
        </a:accent6>
        <a:hlink>
          <a:srgbClr val="DE3831"/>
        </a:hlink>
        <a:folHlink>
          <a:srgbClr val="BCBDB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5BBB"/>
        </a:accent1>
        <a:accent2>
          <a:srgbClr val="E98300"/>
        </a:accent2>
        <a:accent3>
          <a:srgbClr val="FFFFFF"/>
        </a:accent3>
        <a:accent4>
          <a:srgbClr val="000000"/>
        </a:accent4>
        <a:accent5>
          <a:srgbClr val="AAB5DA"/>
        </a:accent5>
        <a:accent6>
          <a:srgbClr val="D37600"/>
        </a:accent6>
        <a:hlink>
          <a:srgbClr val="DE3831"/>
        </a:hlink>
        <a:folHlink>
          <a:srgbClr val="BCBD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111007 KOMAX_Wire">
  <a:themeElements>
    <a:clrScheme name="Komax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5BBB"/>
      </a:accent1>
      <a:accent2>
        <a:srgbClr val="E98300"/>
      </a:accent2>
      <a:accent3>
        <a:srgbClr val="DE3831"/>
      </a:accent3>
      <a:accent4>
        <a:srgbClr val="BCBDBC"/>
      </a:accent4>
      <a:accent5>
        <a:srgbClr val="AAB5DA"/>
      </a:accent5>
      <a:accent6>
        <a:srgbClr val="76AB4C"/>
      </a:accent6>
      <a:hlink>
        <a:srgbClr val="954A87"/>
      </a:hlink>
      <a:folHlink>
        <a:srgbClr val="747E85"/>
      </a:folHlink>
    </a:clrScheme>
    <a:fontScheme name="KC_Komax_template_new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KC_Komax_template_n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C_Komax_template_new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D5CA5"/>
        </a:accent1>
        <a:accent2>
          <a:srgbClr val="DF9A18"/>
        </a:accent2>
        <a:accent3>
          <a:srgbClr val="FFFFFF"/>
        </a:accent3>
        <a:accent4>
          <a:srgbClr val="000000"/>
        </a:accent4>
        <a:accent5>
          <a:srgbClr val="ABB5CF"/>
        </a:accent5>
        <a:accent6>
          <a:srgbClr val="CA8B15"/>
        </a:accent6>
        <a:hlink>
          <a:srgbClr val="CB4F38"/>
        </a:hlink>
        <a:folHlink>
          <a:srgbClr val="CAD22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F4DBC"/>
        </a:accent1>
        <a:accent2>
          <a:srgbClr val="E98300"/>
        </a:accent2>
        <a:accent3>
          <a:srgbClr val="FFFFFF"/>
        </a:accent3>
        <a:accent4>
          <a:srgbClr val="000000"/>
        </a:accent4>
        <a:accent5>
          <a:srgbClr val="AAB2DA"/>
        </a:accent5>
        <a:accent6>
          <a:srgbClr val="D37600"/>
        </a:accent6>
        <a:hlink>
          <a:srgbClr val="DE3831"/>
        </a:hlink>
        <a:folHlink>
          <a:srgbClr val="BCBDB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C_Komax_template_new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5BBB"/>
        </a:accent1>
        <a:accent2>
          <a:srgbClr val="E98300"/>
        </a:accent2>
        <a:accent3>
          <a:srgbClr val="FFFFFF"/>
        </a:accent3>
        <a:accent4>
          <a:srgbClr val="000000"/>
        </a:accent4>
        <a:accent5>
          <a:srgbClr val="AAB5DA"/>
        </a:accent5>
        <a:accent6>
          <a:srgbClr val="D37600"/>
        </a:accent6>
        <a:hlink>
          <a:srgbClr val="DE3831"/>
        </a:hlink>
        <a:folHlink>
          <a:srgbClr val="BCBD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Komax Wire</Template>
  <TotalTime>0</TotalTime>
  <Words>2399</Words>
  <Application>Microsoft Office PowerPoint</Application>
  <PresentationFormat>A4-Papier (210 x 297 mm)</PresentationFormat>
  <Paragraphs>680</Paragraphs>
  <Slides>101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101</vt:i4>
      </vt:variant>
    </vt:vector>
  </HeadingPairs>
  <TitlesOfParts>
    <vt:vector size="107" baseType="lpstr">
      <vt:lpstr>Arial</vt:lpstr>
      <vt:lpstr>Calibri</vt:lpstr>
      <vt:lpstr>Wingdings</vt:lpstr>
      <vt:lpstr>111007 KOMAX_Wire</vt:lpstr>
      <vt:lpstr>Benutzerdefiniertes Design</vt:lpstr>
      <vt:lpstr>1_111007 KOMAX_Wire</vt:lpstr>
      <vt:lpstr>MDSD Actifsource</vt:lpstr>
      <vt:lpstr>Agenda</vt:lpstr>
      <vt:lpstr>Was sind die Ziele von MDSD?</vt:lpstr>
      <vt:lpstr>Was sind die Ziele von MDSD?</vt:lpstr>
      <vt:lpstr>Was ist MDA?</vt:lpstr>
      <vt:lpstr>Was ist Architektur?</vt:lpstr>
      <vt:lpstr>Was ist Architektur?</vt:lpstr>
      <vt:lpstr>Software-Architektur</vt:lpstr>
      <vt:lpstr>Komponenten-Konzept</vt:lpstr>
      <vt:lpstr>Softwarekonzepte</vt:lpstr>
      <vt:lpstr>Softwarekonzepte</vt:lpstr>
      <vt:lpstr>Software-Architektur</vt:lpstr>
      <vt:lpstr>Von der Architektur zur Implementierung</vt:lpstr>
      <vt:lpstr>Änderungen umsetzen</vt:lpstr>
      <vt:lpstr>Konzepte und Implementierung</vt:lpstr>
      <vt:lpstr>Konzepte und Implementierung</vt:lpstr>
      <vt:lpstr>PowerPoint-Präsentation</vt:lpstr>
      <vt:lpstr>MDSD-Konzepte</vt:lpstr>
      <vt:lpstr>MDSD-Konzepte</vt:lpstr>
      <vt:lpstr>MDSD-Konzepte</vt:lpstr>
      <vt:lpstr>MDSD-Konzepte</vt:lpstr>
      <vt:lpstr>Metamodell</vt:lpstr>
      <vt:lpstr>Metamodell</vt:lpstr>
      <vt:lpstr>Metamodell</vt:lpstr>
      <vt:lpstr>Metamodell</vt:lpstr>
      <vt:lpstr>Domänenspezifische Sprache</vt:lpstr>
      <vt:lpstr>Metamodell: Beispiel</vt:lpstr>
      <vt:lpstr>Metamodell</vt:lpstr>
      <vt:lpstr>Modell</vt:lpstr>
      <vt:lpstr>Modell</vt:lpstr>
      <vt:lpstr>Modell</vt:lpstr>
      <vt:lpstr>Modell</vt:lpstr>
      <vt:lpstr>Modell</vt:lpstr>
      <vt:lpstr>Modell</vt:lpstr>
      <vt:lpstr>Metamodell: Range Restrictions</vt:lpstr>
      <vt:lpstr>Selector: Syntax</vt:lpstr>
      <vt:lpstr>Selector: Mengenoperationen</vt:lpstr>
      <vt:lpstr>Selector: Rekursive Funktionen</vt:lpstr>
      <vt:lpstr>Metamodell: Range Restrictions</vt:lpstr>
      <vt:lpstr>Metamodell: Erweiterungen</vt:lpstr>
      <vt:lpstr>Metamodell: Erweiterungen</vt:lpstr>
      <vt:lpstr>Template</vt:lpstr>
      <vt:lpstr>Template</vt:lpstr>
      <vt:lpstr>Template</vt:lpstr>
      <vt:lpstr>Template</vt:lpstr>
      <vt:lpstr>Template: Functions</vt:lpstr>
      <vt:lpstr>Template: Vorgehen</vt:lpstr>
      <vt:lpstr>Code</vt:lpstr>
      <vt:lpstr>Generierter Code</vt:lpstr>
      <vt:lpstr>Code: Protected Regions</vt:lpstr>
      <vt:lpstr>Codesnippet</vt:lpstr>
      <vt:lpstr>Codesnippet: cMinus Metamodell</vt:lpstr>
      <vt:lpstr>Codesnippet: cMinus Template</vt:lpstr>
      <vt:lpstr>Codesnippet</vt:lpstr>
      <vt:lpstr>Artefakte</vt:lpstr>
      <vt:lpstr>Model Refactoring</vt:lpstr>
      <vt:lpstr>Actifsource: Team Support</vt:lpstr>
      <vt:lpstr>Actifsource: Team Support</vt:lpstr>
      <vt:lpstr>Roundtrip Engineering</vt:lpstr>
      <vt:lpstr>Importer</vt:lpstr>
      <vt:lpstr>Importer: Beispiel Komax</vt:lpstr>
      <vt:lpstr>Build Server</vt:lpstr>
      <vt:lpstr>Build Server</vt:lpstr>
      <vt:lpstr>MDSD-Tools Checkliste</vt:lpstr>
      <vt:lpstr>Actifsource</vt:lpstr>
      <vt:lpstr>Actifsource: Editoren</vt:lpstr>
      <vt:lpstr>Actifsource: Editoren</vt:lpstr>
      <vt:lpstr>Actifsource</vt:lpstr>
      <vt:lpstr>Actifsource</vt:lpstr>
      <vt:lpstr>Actifsource</vt:lpstr>
      <vt:lpstr>Kundenprojekte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Hunkeler AG</vt:lpstr>
      <vt:lpstr>Hunkeler AG: Modellanimation</vt:lpstr>
      <vt:lpstr>Modellanimation</vt:lpstr>
      <vt:lpstr>Modellanimation</vt:lpstr>
      <vt:lpstr>Modellanimation</vt:lpstr>
      <vt:lpstr>Modellanimation</vt:lpstr>
      <vt:lpstr>Code-Generierung mittels Actifsource</vt:lpstr>
      <vt:lpstr>Literatur &amp; Links</vt:lpstr>
      <vt:lpstr>RDF</vt:lpstr>
      <vt:lpstr>RDF</vt:lpstr>
      <vt:lpstr>Actifsource: Aspect</vt:lpstr>
      <vt:lpstr>Actifsource: INode</vt:lpstr>
      <vt:lpstr>Actifsource: Javamodel</vt:lpstr>
      <vt:lpstr>Actifsource: Javamodel</vt:lpstr>
      <vt:lpstr>Actifsource: DiagramType</vt:lpstr>
    </vt:vector>
  </TitlesOfParts>
  <Company>Komax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– Arial 28pt Light</dc:title>
  <dc:creator>Marcel Fischer</dc:creator>
  <cp:lastModifiedBy>Grischa Rutishauser</cp:lastModifiedBy>
  <cp:revision>1177</cp:revision>
  <cp:lastPrinted>2020-06-26T06:40:42Z</cp:lastPrinted>
  <dcterms:created xsi:type="dcterms:W3CDTF">2016-01-13T08:15:30Z</dcterms:created>
  <dcterms:modified xsi:type="dcterms:W3CDTF">2025-03-18T15:12:52Z</dcterms:modified>
</cp:coreProperties>
</file>